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2" r:id="rId2"/>
    <p:sldId id="296" r:id="rId3"/>
    <p:sldId id="268" r:id="rId4"/>
    <p:sldId id="2147474491" r:id="rId5"/>
    <p:sldId id="271" r:id="rId6"/>
    <p:sldId id="269" r:id="rId7"/>
    <p:sldId id="2147474490" r:id="rId8"/>
    <p:sldId id="285" r:id="rId9"/>
    <p:sldId id="273" r:id="rId10"/>
    <p:sldId id="293" r:id="rId11"/>
    <p:sldId id="2147474486" r:id="rId12"/>
    <p:sldId id="2147474487"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E9344"/>
    <a:srgbClr val="292F45"/>
    <a:srgbClr val="42B6C7"/>
    <a:srgbClr val="095059"/>
    <a:srgbClr val="00585E"/>
    <a:srgbClr val="007A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AD0C09-E8CD-4F31-BE81-8FAE5708A7EC}" v="1" dt="2023-06-05T17:01:49.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53"/>
  </p:normalViewPr>
  <p:slideViewPr>
    <p:cSldViewPr snapToGrid="0" snapToObjects="1">
      <p:cViewPr varScale="1">
        <p:scale>
          <a:sx n="118" d="100"/>
          <a:sy n="118" d="100"/>
        </p:scale>
        <p:origin x="600"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F1F849-1EC2-7145-A8D0-8BAAB14A1FE2}" type="datetimeFigureOut">
              <a:rPr lang="en-US" smtClean="0"/>
              <a:t>6/6/23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A4554-446B-6E49-951F-CF2F2D8442B3}" type="slidenum">
              <a:rPr lang="en-US" smtClean="0"/>
              <a:t>‹#›</a:t>
            </a:fld>
            <a:endParaRPr lang="en-US"/>
          </a:p>
        </p:txBody>
      </p:sp>
    </p:spTree>
    <p:extLst>
      <p:ext uri="{BB962C8B-B14F-4D97-AF65-F5344CB8AC3E}">
        <p14:creationId xmlns:p14="http://schemas.microsoft.com/office/powerpoint/2010/main" val="26769198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AA4D34-3499-0142-833A-CD287782B06E}"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71F5A-DBE5-6F41-969E-720C52B7934F}" type="slidenum">
              <a:rPr lang="en-US" smtClean="0"/>
              <a:t>‹#›</a:t>
            </a:fld>
            <a:endParaRPr lang="en-US"/>
          </a:p>
        </p:txBody>
      </p:sp>
    </p:spTree>
    <p:extLst>
      <p:ext uri="{BB962C8B-B14F-4D97-AF65-F5344CB8AC3E}">
        <p14:creationId xmlns:p14="http://schemas.microsoft.com/office/powerpoint/2010/main" val="151651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AA4D34-3499-0142-833A-CD287782B06E}"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71F5A-DBE5-6F41-969E-720C52B7934F}" type="slidenum">
              <a:rPr lang="en-US" smtClean="0"/>
              <a:t>‹#›</a:t>
            </a:fld>
            <a:endParaRPr lang="en-US"/>
          </a:p>
        </p:txBody>
      </p:sp>
    </p:spTree>
    <p:extLst>
      <p:ext uri="{BB962C8B-B14F-4D97-AF65-F5344CB8AC3E}">
        <p14:creationId xmlns:p14="http://schemas.microsoft.com/office/powerpoint/2010/main" val="2673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AA4D34-3499-0142-833A-CD287782B06E}"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71F5A-DBE5-6F41-969E-720C52B7934F}" type="slidenum">
              <a:rPr lang="en-US" smtClean="0"/>
              <a:t>‹#›</a:t>
            </a:fld>
            <a:endParaRPr lang="en-US"/>
          </a:p>
        </p:txBody>
      </p:sp>
    </p:spTree>
    <p:extLst>
      <p:ext uri="{BB962C8B-B14F-4D97-AF65-F5344CB8AC3E}">
        <p14:creationId xmlns:p14="http://schemas.microsoft.com/office/powerpoint/2010/main" val="149899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627594"/>
            <a:ext cx="12191997" cy="1246483"/>
          </a:xfrm>
          <a:prstGeom prst="rect">
            <a:avLst/>
          </a:prstGeom>
        </p:spPr>
      </p:pic>
      <p:sp>
        <p:nvSpPr>
          <p:cNvPr id="2" name="Title 1"/>
          <p:cNvSpPr>
            <a:spLocks noGrp="1"/>
          </p:cNvSpPr>
          <p:nvPr>
            <p:ph type="title"/>
          </p:nvPr>
        </p:nvSpPr>
        <p:spPr>
          <a:xfrm>
            <a:off x="838200" y="365126"/>
            <a:ext cx="10515600" cy="664784"/>
          </a:xfrm>
        </p:spPr>
        <p:txBody>
          <a:bodyPr/>
          <a:lstStyle>
            <a:lvl1pPr>
              <a:defRPr>
                <a:solidFill>
                  <a:srgbClr val="292F45"/>
                </a:solidFill>
              </a:defRPr>
            </a:lvl1pPr>
          </a:lstStyle>
          <a:p>
            <a:r>
              <a:rPr lang="en-US" dirty="0"/>
              <a:t>Click to edit Master title style</a:t>
            </a:r>
          </a:p>
        </p:txBody>
      </p:sp>
      <p:sp>
        <p:nvSpPr>
          <p:cNvPr id="3" name="Content Placeholder 2"/>
          <p:cNvSpPr>
            <a:spLocks noGrp="1"/>
          </p:cNvSpPr>
          <p:nvPr>
            <p:ph idx="1" hasCustomPrompt="1"/>
          </p:nvPr>
        </p:nvSpPr>
        <p:spPr>
          <a:xfrm>
            <a:off x="838200" y="1595199"/>
            <a:ext cx="10515600" cy="3957022"/>
          </a:xfrm>
        </p:spPr>
        <p:txBody>
          <a:bodyPr/>
          <a:lstStyle>
            <a:lvl1pPr>
              <a:defRPr>
                <a:solidFill>
                  <a:srgbClr val="9E9344"/>
                </a:solidFill>
              </a:defRPr>
            </a:lvl1pPr>
            <a:lvl2pPr>
              <a:defRPr>
                <a:solidFill>
                  <a:srgbClr val="292F45"/>
                </a:solidFill>
              </a:defRPr>
            </a:lvl2pPr>
            <a:lvl3pPr>
              <a:defRPr>
                <a:solidFill>
                  <a:srgbClr val="292F45"/>
                </a:solidFill>
              </a:defRPr>
            </a:lvl3pPr>
            <a:lvl4pPr>
              <a:defRPr>
                <a:solidFill>
                  <a:srgbClr val="292F45"/>
                </a:solidFill>
              </a:defRPr>
            </a:lvl4pPr>
            <a:lvl5pPr>
              <a:defRPr>
                <a:solidFill>
                  <a:srgbClr val="292F4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AA4D34-3499-0142-833A-CD287782B06E}"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71F5A-DBE5-6F41-969E-720C52B7934F}" type="slidenum">
              <a:rPr lang="en-US" smtClean="0"/>
              <a:t>‹#›</a:t>
            </a:fld>
            <a:endParaRPr lang="en-US"/>
          </a:p>
        </p:txBody>
      </p:sp>
      <p:cxnSp>
        <p:nvCxnSpPr>
          <p:cNvPr id="9" name="Straight Connector 8"/>
          <p:cNvCxnSpPr/>
          <p:nvPr userDrawn="1"/>
        </p:nvCxnSpPr>
        <p:spPr>
          <a:xfrm>
            <a:off x="983491" y="1153809"/>
            <a:ext cx="10370309" cy="0"/>
          </a:xfrm>
          <a:prstGeom prst="line">
            <a:avLst/>
          </a:prstGeom>
          <a:ln>
            <a:solidFill>
              <a:srgbClr val="9E934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472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AA4D34-3499-0142-833A-CD287782B06E}"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71F5A-DBE5-6F41-969E-720C52B7934F}" type="slidenum">
              <a:rPr lang="en-US" smtClean="0"/>
              <a:t>‹#›</a:t>
            </a:fld>
            <a:endParaRPr lang="en-US"/>
          </a:p>
        </p:txBody>
      </p:sp>
    </p:spTree>
    <p:extLst>
      <p:ext uri="{BB962C8B-B14F-4D97-AF65-F5344CB8AC3E}">
        <p14:creationId xmlns:p14="http://schemas.microsoft.com/office/powerpoint/2010/main" val="114748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AA4D34-3499-0142-833A-CD287782B06E}" type="datetimeFigureOut">
              <a:rPr lang="en-US" smtClean="0"/>
              <a:t>6/6/23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71F5A-DBE5-6F41-969E-720C52B7934F}" type="slidenum">
              <a:rPr lang="en-US" smtClean="0"/>
              <a:t>‹#›</a:t>
            </a:fld>
            <a:endParaRPr lang="en-US"/>
          </a:p>
        </p:txBody>
      </p:sp>
    </p:spTree>
    <p:extLst>
      <p:ext uri="{BB962C8B-B14F-4D97-AF65-F5344CB8AC3E}">
        <p14:creationId xmlns:p14="http://schemas.microsoft.com/office/powerpoint/2010/main" val="131532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AA4D34-3499-0142-833A-CD287782B06E}" type="datetimeFigureOut">
              <a:rPr lang="en-US" smtClean="0"/>
              <a:t>6/6/23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71F5A-DBE5-6F41-969E-720C52B7934F}" type="slidenum">
              <a:rPr lang="en-US" smtClean="0"/>
              <a:t>‹#›</a:t>
            </a:fld>
            <a:endParaRPr lang="en-US"/>
          </a:p>
        </p:txBody>
      </p:sp>
    </p:spTree>
    <p:extLst>
      <p:ext uri="{BB962C8B-B14F-4D97-AF65-F5344CB8AC3E}">
        <p14:creationId xmlns:p14="http://schemas.microsoft.com/office/powerpoint/2010/main" val="52022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AA4D34-3499-0142-833A-CD287782B06E}" type="datetimeFigureOut">
              <a:rPr lang="en-US" smtClean="0"/>
              <a:t>6/6/23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71F5A-DBE5-6F41-969E-720C52B7934F}" type="slidenum">
              <a:rPr lang="en-US" smtClean="0"/>
              <a:t>‹#›</a:t>
            </a:fld>
            <a:endParaRPr lang="en-US"/>
          </a:p>
        </p:txBody>
      </p:sp>
    </p:spTree>
    <p:extLst>
      <p:ext uri="{BB962C8B-B14F-4D97-AF65-F5344CB8AC3E}">
        <p14:creationId xmlns:p14="http://schemas.microsoft.com/office/powerpoint/2010/main" val="105003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A4D34-3499-0142-833A-CD287782B06E}" type="datetimeFigureOut">
              <a:rPr lang="en-US" smtClean="0"/>
              <a:t>6/6/23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71F5A-DBE5-6F41-969E-720C52B7934F}" type="slidenum">
              <a:rPr lang="en-US" smtClean="0"/>
              <a:t>‹#›</a:t>
            </a:fld>
            <a:endParaRPr lang="en-US"/>
          </a:p>
        </p:txBody>
      </p:sp>
    </p:spTree>
    <p:extLst>
      <p:ext uri="{BB962C8B-B14F-4D97-AF65-F5344CB8AC3E}">
        <p14:creationId xmlns:p14="http://schemas.microsoft.com/office/powerpoint/2010/main" val="206822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AA4D34-3499-0142-833A-CD287782B06E}" type="datetimeFigureOut">
              <a:rPr lang="en-US" smtClean="0"/>
              <a:t>6/6/23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71F5A-DBE5-6F41-969E-720C52B7934F}" type="slidenum">
              <a:rPr lang="en-US" smtClean="0"/>
              <a:t>‹#›</a:t>
            </a:fld>
            <a:endParaRPr lang="en-US"/>
          </a:p>
        </p:txBody>
      </p:sp>
    </p:spTree>
    <p:extLst>
      <p:ext uri="{BB962C8B-B14F-4D97-AF65-F5344CB8AC3E}">
        <p14:creationId xmlns:p14="http://schemas.microsoft.com/office/powerpoint/2010/main" val="1519130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AA4D34-3499-0142-833A-CD287782B06E}" type="datetimeFigureOut">
              <a:rPr lang="en-US" smtClean="0"/>
              <a:t>6/6/23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71F5A-DBE5-6F41-969E-720C52B7934F}" type="slidenum">
              <a:rPr lang="en-US" smtClean="0"/>
              <a:t>‹#›</a:t>
            </a:fld>
            <a:endParaRPr lang="en-US"/>
          </a:p>
        </p:txBody>
      </p:sp>
    </p:spTree>
    <p:extLst>
      <p:ext uri="{BB962C8B-B14F-4D97-AF65-F5344CB8AC3E}">
        <p14:creationId xmlns:p14="http://schemas.microsoft.com/office/powerpoint/2010/main" val="59709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0674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79712"/>
            <a:ext cx="10515600" cy="45972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A4D34-3499-0142-833A-CD287782B06E}" type="datetimeFigureOut">
              <a:rPr lang="en-US" smtClean="0"/>
              <a:t>6/6/23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71F5A-DBE5-6F41-969E-720C52B7934F}" type="slidenum">
              <a:rPr lang="en-US" smtClean="0"/>
              <a:t>‹#›</a:t>
            </a:fld>
            <a:endParaRPr lang="en-US"/>
          </a:p>
        </p:txBody>
      </p:sp>
    </p:spTree>
    <p:extLst>
      <p:ext uri="{BB962C8B-B14F-4D97-AF65-F5344CB8AC3E}">
        <p14:creationId xmlns:p14="http://schemas.microsoft.com/office/powerpoint/2010/main" val="152966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rgbClr val="292F45"/>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400" kern="1200">
          <a:solidFill>
            <a:srgbClr val="292F4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292F4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rgbClr val="292F45"/>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rgbClr val="292F45"/>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rgbClr val="292F4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292F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ari-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578" y="1546951"/>
            <a:ext cx="1628845" cy="984546"/>
          </a:xfrm>
          <a:prstGeom prst="rect">
            <a:avLst/>
          </a:prstGeom>
        </p:spPr>
      </p:pic>
      <p:sp>
        <p:nvSpPr>
          <p:cNvPr id="10" name="Title 1"/>
          <p:cNvSpPr txBox="1">
            <a:spLocks/>
          </p:cNvSpPr>
          <p:nvPr/>
        </p:nvSpPr>
        <p:spPr>
          <a:xfrm>
            <a:off x="1" y="2770908"/>
            <a:ext cx="12191998" cy="3380509"/>
          </a:xfrm>
          <a:prstGeom prst="rect">
            <a:avLst/>
          </a:prstGeom>
        </p:spPr>
        <p:txBody>
          <a:bodyPr vert="horz" lIns="91440" tIns="45720" rIns="91440" bIns="45720" rtlCol="0" anchor="t" anchorCtr="0">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i="1" dirty="0">
                <a:solidFill>
                  <a:srgbClr val="FFFFFF"/>
                </a:solidFill>
              </a:rPr>
              <a:t>Whose Power is it Anyway? </a:t>
            </a:r>
            <a:r>
              <a:rPr lang="en-US" sz="5400" dirty="0">
                <a:solidFill>
                  <a:srgbClr val="FFFFFF"/>
                </a:solidFill>
              </a:rPr>
              <a:t>Local Government and the Renewable Energy Independent Power Producers Procurement </a:t>
            </a:r>
            <a:r>
              <a:rPr lang="en-US" sz="5400" dirty="0" err="1">
                <a:solidFill>
                  <a:srgbClr val="FFFFFF"/>
                </a:solidFill>
              </a:rPr>
              <a:t>Programme</a:t>
            </a:r>
            <a:r>
              <a:rPr lang="en-US" sz="5400" dirty="0">
                <a:solidFill>
                  <a:srgbClr val="FFFFFF"/>
                </a:solidFill>
              </a:rPr>
              <a:t> (REIPPP) in South Africa</a:t>
            </a:r>
            <a:endParaRPr lang="en-US" sz="3600" dirty="0">
              <a:solidFill>
                <a:srgbClr val="9E9344"/>
              </a:solidFill>
            </a:endParaRPr>
          </a:p>
          <a:p>
            <a:endParaRPr lang="en-US" sz="3600" dirty="0">
              <a:solidFill>
                <a:srgbClr val="9E9344"/>
              </a:solidFill>
            </a:endParaRPr>
          </a:p>
          <a:p>
            <a:endParaRPr lang="en-US" sz="3600" dirty="0">
              <a:solidFill>
                <a:srgbClr val="9E9344"/>
              </a:solidFill>
            </a:endParaRPr>
          </a:p>
          <a:p>
            <a:endParaRPr lang="en-US" sz="1800" dirty="0">
              <a:solidFill>
                <a:srgbClr val="FFFFFF"/>
              </a:solidFill>
            </a:endParaRPr>
          </a:p>
          <a:p>
            <a:r>
              <a:rPr lang="en-US" sz="1800" dirty="0">
                <a:solidFill>
                  <a:srgbClr val="FFFFFF"/>
                </a:solidFill>
              </a:rPr>
              <a:t>6 June 2023  |  Dr Thina Nzo</a:t>
            </a:r>
          </a:p>
          <a:p>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p:txBody>
      </p:sp>
    </p:spTree>
    <p:extLst>
      <p:ext uri="{BB962C8B-B14F-4D97-AF65-F5344CB8AC3E}">
        <p14:creationId xmlns:p14="http://schemas.microsoft.com/office/powerpoint/2010/main" val="405256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5394" r="37785" b="-1"/>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5" name="Content Placeholder 3">
            <a:extLst>
              <a:ext uri="{FF2B5EF4-FFF2-40B4-BE49-F238E27FC236}">
                <a16:creationId xmlns:a16="http://schemas.microsoft.com/office/drawing/2014/main" id="{39521319-655F-6BAC-3B71-D280DBA1A26B}"/>
              </a:ext>
            </a:extLst>
          </p:cNvPr>
          <p:cNvPicPr>
            <a:picLocks noChangeAspect="1"/>
          </p:cNvPicPr>
          <p:nvPr/>
        </p:nvPicPr>
        <p:blipFill rotWithShape="1">
          <a:blip r:embed="rId3">
            <a:extLst>
              <a:ext uri="{28A0092B-C50C-407E-A947-70E740481C1C}">
                <a14:useLocalDpi xmlns:a14="http://schemas.microsoft.com/office/drawing/2010/main" val="0"/>
              </a:ext>
            </a:extLst>
          </a:blip>
          <a:srcRect r="2290"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3" name="Content Placeholder 3">
            <a:extLst>
              <a:ext uri="{FF2B5EF4-FFF2-40B4-BE49-F238E27FC236}">
                <a16:creationId xmlns:a16="http://schemas.microsoft.com/office/drawing/2014/main" id="{23E3858B-2574-B3F7-F95F-3D2928648D73}"/>
              </a:ext>
            </a:extLst>
          </p:cNvPr>
          <p:cNvPicPr>
            <a:picLocks noChangeAspect="1"/>
          </p:cNvPicPr>
          <p:nvPr/>
        </p:nvPicPr>
        <p:blipFill rotWithShape="1">
          <a:blip r:embed="rId4">
            <a:extLst>
              <a:ext uri="{28A0092B-C50C-407E-A947-70E740481C1C}">
                <a14:useLocalDpi xmlns:a14="http://schemas.microsoft.com/office/drawing/2010/main" val="0"/>
              </a:ext>
            </a:extLst>
          </a:blip>
          <a:srcRect l="4070" r="-1"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2" name="Title 1"/>
          <p:cNvSpPr>
            <a:spLocks noGrp="1"/>
          </p:cNvSpPr>
          <p:nvPr>
            <p:ph type="title"/>
          </p:nvPr>
        </p:nvSpPr>
        <p:spPr>
          <a:xfrm>
            <a:off x="-9144" y="2108229"/>
            <a:ext cx="3801656" cy="3093358"/>
          </a:xfrm>
        </p:spPr>
        <p:txBody>
          <a:bodyPr vert="horz" lIns="91440" tIns="45720" rIns="91440" bIns="45720" rtlCol="0">
            <a:normAutofit/>
          </a:bodyPr>
          <a:lstStyle/>
          <a:p>
            <a:r>
              <a:rPr lang="en-US" sz="2400" b="1" dirty="0" err="1"/>
              <a:t>Nonzwakazi</a:t>
            </a:r>
            <a:r>
              <a:rPr lang="en-US" sz="2400" b="1" dirty="0"/>
              <a:t> Township,</a:t>
            </a:r>
            <a:br>
              <a:rPr lang="en-US" sz="2400" b="1" dirty="0"/>
            </a:br>
            <a:r>
              <a:rPr lang="en-US" sz="2400" b="1" dirty="0" err="1"/>
              <a:t>eMthanjeni</a:t>
            </a:r>
            <a:r>
              <a:rPr lang="en-US" sz="2400" b="1" dirty="0"/>
              <a:t> Municipality</a:t>
            </a:r>
            <a:endParaRPr lang="en-US" sz="2400" b="1" kern="1200" dirty="0">
              <a:latin typeface="+mj-lt"/>
              <a:ea typeface="+mj-ea"/>
              <a:cs typeface="+mj-cs"/>
            </a:endParaRPr>
          </a:p>
        </p:txBody>
      </p:sp>
    </p:spTree>
    <p:extLst>
      <p:ext uri="{BB962C8B-B14F-4D97-AF65-F5344CB8AC3E}">
        <p14:creationId xmlns:p14="http://schemas.microsoft.com/office/powerpoint/2010/main" val="265661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1DACAB-EAA9-4A9E-A2B2-3ABD22CEEF82}"/>
              </a:ext>
            </a:extLst>
          </p:cNvPr>
          <p:cNvSpPr txBox="1">
            <a:spLocks/>
          </p:cNvSpPr>
          <p:nvPr/>
        </p:nvSpPr>
        <p:spPr>
          <a:xfrm>
            <a:off x="0" y="-37624"/>
            <a:ext cx="12192000" cy="699012"/>
          </a:xfrm>
          <a:prstGeom prst="rect">
            <a:avLst/>
          </a:prstGeom>
          <a:solidFill>
            <a:srgbClr val="4040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80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Sasol Interface programmes/projects to consider 3/3</a:t>
            </a:r>
            <a:endParaRPr lang="en-GB" dirty="0"/>
          </a:p>
        </p:txBody>
      </p:sp>
      <p:sp>
        <p:nvSpPr>
          <p:cNvPr id="20" name="TextBox 19">
            <a:extLst>
              <a:ext uri="{FF2B5EF4-FFF2-40B4-BE49-F238E27FC236}">
                <a16:creationId xmlns:a16="http://schemas.microsoft.com/office/drawing/2014/main" id="{B21563D1-5D98-22D3-9AB0-2F0B6E4E4349}"/>
              </a:ext>
            </a:extLst>
          </p:cNvPr>
          <p:cNvSpPr txBox="1"/>
          <p:nvPr/>
        </p:nvSpPr>
        <p:spPr>
          <a:xfrm rot="5400000">
            <a:off x="5834422" y="480178"/>
            <a:ext cx="476726" cy="12278919"/>
          </a:xfrm>
          <a:prstGeom prst="roundRect">
            <a:avLst/>
          </a:prstGeom>
          <a:solidFill>
            <a:srgbClr val="0E3C54"/>
          </a:solidFill>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vert="vert270" wrap="square" rtlCol="0">
            <a:spAutoFit/>
          </a:bodyPr>
          <a:lstStyle>
            <a:defPPr>
              <a:defRPr lang="en-US"/>
            </a:defPPr>
            <a:lvl1pPr algn="ctr">
              <a:defRPr sz="2400" b="1">
                <a:solidFill>
                  <a:schemeClr val="bg1"/>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n-ea"/>
              <a:cs typeface="Arial" panose="020B0604020202020204" pitchFamily="34" charset="0"/>
            </a:endParaRPr>
          </a:p>
        </p:txBody>
      </p:sp>
      <p:sp>
        <p:nvSpPr>
          <p:cNvPr id="21" name="Title 1">
            <a:extLst>
              <a:ext uri="{FF2B5EF4-FFF2-40B4-BE49-F238E27FC236}">
                <a16:creationId xmlns:a16="http://schemas.microsoft.com/office/drawing/2014/main" id="{CAE4571D-5A3A-0D0A-DB59-EB427C6D6160}"/>
              </a:ext>
            </a:extLst>
          </p:cNvPr>
          <p:cNvSpPr txBox="1">
            <a:spLocks/>
          </p:cNvSpPr>
          <p:nvPr/>
        </p:nvSpPr>
        <p:spPr>
          <a:xfrm>
            <a:off x="0" y="-37624"/>
            <a:ext cx="12192000" cy="699012"/>
          </a:xfrm>
          <a:prstGeom prst="rect">
            <a:avLst/>
          </a:prstGeom>
          <a:solidFill>
            <a:srgbClr val="4040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80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600" b="1" dirty="0">
                <a:effectLst>
                  <a:outerShdw blurRad="38100" dist="38100" dir="2700000" algn="tl">
                    <a:srgbClr val="000000">
                      <a:alpha val="43137"/>
                    </a:srgbClr>
                  </a:outerShdw>
                </a:effectLst>
              </a:rPr>
              <a:t>Imagination of the State in the eyes of the State </a:t>
            </a:r>
            <a:r>
              <a:rPr lang="en-US" dirty="0"/>
              <a:t>  </a:t>
            </a:r>
            <a:endParaRPr lang="en-GB" dirty="0"/>
          </a:p>
        </p:txBody>
      </p:sp>
      <p:pic>
        <p:nvPicPr>
          <p:cNvPr id="3" name="Picture 2">
            <a:extLst>
              <a:ext uri="{FF2B5EF4-FFF2-40B4-BE49-F238E27FC236}">
                <a16:creationId xmlns:a16="http://schemas.microsoft.com/office/drawing/2014/main" id="{676E92CE-E913-4F39-A4CA-7769EB50C325}"/>
              </a:ext>
            </a:extLst>
          </p:cNvPr>
          <p:cNvPicPr>
            <a:picLocks noChangeAspect="1"/>
          </p:cNvPicPr>
          <p:nvPr/>
        </p:nvPicPr>
        <p:blipFill rotWithShape="1">
          <a:blip r:embed="rId2"/>
          <a:srcRect t="10741"/>
          <a:stretch/>
        </p:blipFill>
        <p:spPr>
          <a:xfrm>
            <a:off x="0" y="742950"/>
            <a:ext cx="12192000" cy="5672840"/>
          </a:xfrm>
          <a:prstGeom prst="roundRect">
            <a:avLst>
              <a:gd name="adj" fmla="val 784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34272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3C03-2E59-EE63-7F91-B7D32F512368}"/>
              </a:ext>
            </a:extLst>
          </p:cNvPr>
          <p:cNvSpPr>
            <a:spLocks noGrp="1"/>
          </p:cNvSpPr>
          <p:nvPr>
            <p:ph type="title"/>
          </p:nvPr>
        </p:nvSpPr>
        <p:spPr/>
        <p:txBody>
          <a:bodyPr/>
          <a:lstStyle/>
          <a:p>
            <a:r>
              <a:rPr lang="en-ZA" dirty="0"/>
              <a:t>Conclusion about the state and IPPs</a:t>
            </a:r>
          </a:p>
        </p:txBody>
      </p:sp>
      <p:sp>
        <p:nvSpPr>
          <p:cNvPr id="3" name="Content Placeholder 2">
            <a:extLst>
              <a:ext uri="{FF2B5EF4-FFF2-40B4-BE49-F238E27FC236}">
                <a16:creationId xmlns:a16="http://schemas.microsoft.com/office/drawing/2014/main" id="{66D860F8-A9CF-892A-8938-5BFF8B2C4BF1}"/>
              </a:ext>
            </a:extLst>
          </p:cNvPr>
          <p:cNvSpPr>
            <a:spLocks noGrp="1"/>
          </p:cNvSpPr>
          <p:nvPr>
            <p:ph idx="1"/>
          </p:nvPr>
        </p:nvSpPr>
        <p:spPr>
          <a:xfrm>
            <a:off x="389744" y="1259174"/>
            <a:ext cx="10964056" cy="4572000"/>
          </a:xfrm>
        </p:spPr>
        <p:txBody>
          <a:bodyPr>
            <a:normAutofit fontScale="92500" lnSpcReduction="10000"/>
          </a:bodyPr>
          <a:lstStyle/>
          <a:p>
            <a:pPr marL="285750" indent="-285750" algn="l">
              <a:buFont typeface="Arial" panose="020B0604020202020204" pitchFamily="34" charset="0"/>
              <a:buChar char="•"/>
            </a:pPr>
            <a:r>
              <a:rPr lang="en-GB" sz="2000" b="0" i="0" u="none" strike="noStrike" baseline="0" dirty="0">
                <a:solidFill>
                  <a:srgbClr val="000000"/>
                </a:solidFill>
              </a:rPr>
              <a:t>The research presented in this report argues that the centralised policymaking approach and economic path-dependency in spatial development of renewable energy infrastructure in the REIPPP programme contributes to the </a:t>
            </a:r>
            <a:r>
              <a:rPr lang="en-GB" sz="2000" b="1" i="0" u="none" strike="noStrike" baseline="0" dirty="0">
                <a:solidFill>
                  <a:srgbClr val="000000"/>
                </a:solidFill>
              </a:rPr>
              <a:t>reproduction of structural disempowerment and displacement of rural municipalities into the </a:t>
            </a:r>
            <a:r>
              <a:rPr lang="en-ZA" sz="2000" b="1" i="0" u="none" strike="noStrike" baseline="0" dirty="0">
                <a:solidFill>
                  <a:srgbClr val="000000"/>
                </a:solidFill>
              </a:rPr>
              <a:t>margins of policymaking</a:t>
            </a:r>
            <a:r>
              <a:rPr lang="en-ZA" sz="2000" b="0" i="0" u="none" strike="noStrike" baseline="0" dirty="0">
                <a:solidFill>
                  <a:srgbClr val="000000"/>
                </a:solidFill>
              </a:rPr>
              <a:t>.</a:t>
            </a:r>
          </a:p>
          <a:p>
            <a:pPr marL="285750" indent="-285750" algn="l">
              <a:buFont typeface="Arial" panose="020B0604020202020204" pitchFamily="34" charset="0"/>
              <a:buChar char="•"/>
            </a:pPr>
            <a:r>
              <a:rPr lang="en-ZA" sz="2000" b="0" i="0" u="none" strike="noStrike" baseline="0" dirty="0">
                <a:solidFill>
                  <a:srgbClr val="000000"/>
                </a:solidFill>
              </a:rPr>
              <a:t>These projects are often </a:t>
            </a:r>
            <a:r>
              <a:rPr lang="en-GB" sz="2000" b="1" i="0" u="none" strike="noStrike" baseline="0" dirty="0">
                <a:solidFill>
                  <a:srgbClr val="000000"/>
                </a:solidFill>
              </a:rPr>
              <a:t>associated with major extractive and industrial schemes </a:t>
            </a:r>
            <a:r>
              <a:rPr lang="en-GB" sz="2000" b="0" i="0" u="none" strike="noStrike" baseline="0" dirty="0">
                <a:solidFill>
                  <a:srgbClr val="000000"/>
                </a:solidFill>
              </a:rPr>
              <a:t>and landlocked regions which are a primary target. Ultimately, the </a:t>
            </a:r>
            <a:r>
              <a:rPr lang="en-GB" sz="2000" b="1" i="0" u="none" strike="noStrike" baseline="0" dirty="0">
                <a:solidFill>
                  <a:srgbClr val="000000"/>
                </a:solidFill>
              </a:rPr>
              <a:t>desire to open them up is based on a desire to accrue increased resource extraction for the state (often to political elites) and private sector</a:t>
            </a:r>
            <a:r>
              <a:rPr lang="en-GB" sz="2000" b="0" i="0" u="none" strike="noStrike" baseline="0" dirty="0">
                <a:solidFill>
                  <a:srgbClr val="000000"/>
                </a:solidFill>
              </a:rPr>
              <a:t>.</a:t>
            </a:r>
          </a:p>
          <a:p>
            <a:pPr marL="285750" indent="-285750" algn="l">
              <a:buFont typeface="Arial" panose="020B0604020202020204" pitchFamily="34" charset="0"/>
              <a:buChar char="•"/>
            </a:pPr>
            <a:r>
              <a:rPr lang="en-GB" sz="2000" b="0" i="0" u="none" strike="noStrike" baseline="0" dirty="0">
                <a:solidFill>
                  <a:srgbClr val="000000"/>
                </a:solidFill>
              </a:rPr>
              <a:t>The REIPPP programme demonstrates segments of </a:t>
            </a:r>
            <a:r>
              <a:rPr lang="en-GB" sz="2000" b="1" i="0" u="none" strike="noStrike" baseline="0" dirty="0">
                <a:solidFill>
                  <a:srgbClr val="000000"/>
                </a:solidFill>
              </a:rPr>
              <a:t>path-dependency political-economy </a:t>
            </a:r>
            <a:r>
              <a:rPr lang="en-GB" sz="2000" b="0" i="0" u="none" strike="noStrike" baseline="0" dirty="0">
                <a:solidFill>
                  <a:srgbClr val="000000"/>
                </a:solidFill>
              </a:rPr>
              <a:t>that either largely </a:t>
            </a:r>
            <a:r>
              <a:rPr lang="en-GB" sz="2000" b="1" i="0" u="none" strike="noStrike" baseline="0" dirty="0">
                <a:solidFill>
                  <a:srgbClr val="000000"/>
                </a:solidFill>
              </a:rPr>
              <a:t>preserve or replicate existing dynamics of power that strengthen the powerful at the centre while weakening the marginalised on the periphery of the state. </a:t>
            </a:r>
          </a:p>
          <a:p>
            <a:pPr marL="285750" indent="-285750" algn="l">
              <a:buFont typeface="Arial" panose="020B0604020202020204" pitchFamily="34" charset="0"/>
              <a:buChar char="•"/>
            </a:pPr>
            <a:r>
              <a:rPr lang="en-GB" sz="2000" b="0" i="0" u="none" strike="noStrike" baseline="0" dirty="0">
                <a:solidFill>
                  <a:srgbClr val="000000"/>
                </a:solidFill>
              </a:rPr>
              <a:t>The irrelevance of placing rural local government on the margins in the process of policy decision-making and planning also means that the </a:t>
            </a:r>
            <a:r>
              <a:rPr lang="en-GB" sz="2000" b="1" i="0" u="none" strike="noStrike" baseline="0" dirty="0">
                <a:solidFill>
                  <a:srgbClr val="000000"/>
                </a:solidFill>
              </a:rPr>
              <a:t>state tends to neglect resource distribution to peripheral municipalities.</a:t>
            </a:r>
            <a:r>
              <a:rPr lang="en-GB" sz="2000" b="0" i="0" u="none" strike="noStrike" baseline="0" dirty="0">
                <a:solidFill>
                  <a:srgbClr val="000000"/>
                </a:solidFill>
              </a:rPr>
              <a:t> It is these resources that should be re-invested into the infrastructural development of under-resourced municipalities that contribute to the economy of the state by hosting renewables projects.</a:t>
            </a:r>
          </a:p>
          <a:p>
            <a:pPr marL="285750" indent="-285750" algn="l">
              <a:buFont typeface="Arial" panose="020B0604020202020204" pitchFamily="34" charset="0"/>
              <a:buChar char="•"/>
            </a:pPr>
            <a:r>
              <a:rPr lang="en-GB" sz="2000" dirty="0">
                <a:solidFill>
                  <a:srgbClr val="000000"/>
                </a:solidFill>
              </a:rPr>
              <a:t>How can rural municipalities better position their socio-economic, fiscal and infrastructure interests in the upcoming Green Hydrogen Development in the Northern Cape?</a:t>
            </a:r>
            <a:endParaRPr lang="en-GB" sz="2000" b="0" i="0" u="none" strike="noStrike" baseline="0" dirty="0">
              <a:solidFill>
                <a:srgbClr val="000000"/>
              </a:solidFill>
            </a:endParaRPr>
          </a:p>
          <a:p>
            <a:pPr algn="l"/>
            <a:endParaRPr lang="en-ZA" dirty="0"/>
          </a:p>
        </p:txBody>
      </p:sp>
    </p:spTree>
    <p:extLst>
      <p:ext uri="{BB962C8B-B14F-4D97-AF65-F5344CB8AC3E}">
        <p14:creationId xmlns:p14="http://schemas.microsoft.com/office/powerpoint/2010/main" val="271819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292F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157143" y="1410082"/>
            <a:ext cx="5877714" cy="1021435"/>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rgbClr val="9E9344"/>
                </a:solidFill>
              </a:rPr>
              <a:t>Thank you!</a:t>
            </a:r>
          </a:p>
        </p:txBody>
      </p:sp>
      <p:pic>
        <p:nvPicPr>
          <p:cNvPr id="13" name="Picture 12" descr="pari-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089" y="3615796"/>
            <a:ext cx="1309822" cy="791715"/>
          </a:xfrm>
          <a:prstGeom prst="rect">
            <a:avLst/>
          </a:prstGeom>
        </p:spPr>
      </p:pic>
      <p:pic>
        <p:nvPicPr>
          <p:cNvPr id="14" name="Picture 13" descr="shaping-ch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698" y="4756049"/>
            <a:ext cx="4542604" cy="611579"/>
          </a:xfrm>
          <a:prstGeom prst="rect">
            <a:avLst/>
          </a:prstGeom>
        </p:spPr>
      </p:pic>
    </p:spTree>
    <p:extLst>
      <p:ext uri="{BB962C8B-B14F-4D97-AF65-F5344CB8AC3E}">
        <p14:creationId xmlns:p14="http://schemas.microsoft.com/office/powerpoint/2010/main" val="211839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a:t>Whose Power is Anyway? Access to Energy is </a:t>
            </a:r>
            <a:r>
              <a:rPr lang="en-ZA" sz="3200" b="1" i="1" dirty="0"/>
              <a:t>Power</a:t>
            </a:r>
          </a:p>
        </p:txBody>
      </p:sp>
      <p:sp>
        <p:nvSpPr>
          <p:cNvPr id="3" name="Content Placeholder 2"/>
          <p:cNvSpPr>
            <a:spLocks noGrp="1"/>
          </p:cNvSpPr>
          <p:nvPr>
            <p:ph idx="1"/>
          </p:nvPr>
        </p:nvSpPr>
        <p:spPr>
          <a:xfrm>
            <a:off x="838200" y="1219200"/>
            <a:ext cx="10515600" cy="4333021"/>
          </a:xfrm>
        </p:spPr>
        <p:txBody>
          <a:bodyPr/>
          <a:lstStyle/>
          <a:p>
            <a:pPr algn="ctr"/>
            <a:r>
              <a:rPr lang="en-ZA" i="1" dirty="0">
                <a:solidFill>
                  <a:schemeClr val="bg2">
                    <a:lumMod val="10000"/>
                  </a:schemeClr>
                </a:solidFill>
              </a:rPr>
              <a:t>“We owed Eskom R106 million. Eskom cut us [the municipality] from the electricity supply for two days during lock-down, when people lost their jobs and there was no revenue generated by our municipality. We were forced by Eskom to folk out R19 million in order to reconnect to the grid, coming from a hard lock-down. We even had electricity protests because people wanted to know why they are paying so much for electricity and still having electricity cuts while we have the IPPs on our back-door. This is a valid question...and in all fairness, with hight levels of poverty and electricity hikes…why can't we [the municipality] negotiate with these IPPs to sell us [the municipality] cheaper electricity directly?” </a:t>
            </a:r>
            <a:r>
              <a:rPr lang="en-ZA" dirty="0">
                <a:solidFill>
                  <a:schemeClr val="bg2">
                    <a:lumMod val="10000"/>
                  </a:schemeClr>
                </a:solidFill>
              </a:rPr>
              <a:t>(Mayor of </a:t>
            </a:r>
            <a:r>
              <a:rPr lang="en-ZA" dirty="0" err="1">
                <a:solidFill>
                  <a:schemeClr val="bg2">
                    <a:lumMod val="10000"/>
                  </a:schemeClr>
                </a:solidFill>
              </a:rPr>
              <a:t>Emthanjeni</a:t>
            </a:r>
            <a:r>
              <a:rPr lang="en-ZA" dirty="0">
                <a:solidFill>
                  <a:schemeClr val="bg2">
                    <a:lumMod val="10000"/>
                  </a:schemeClr>
                </a:solidFill>
              </a:rPr>
              <a:t> Municipality, 11 November 2020)</a:t>
            </a:r>
            <a:endParaRPr lang="en-ZA" sz="2300" dirty="0">
              <a:solidFill>
                <a:schemeClr val="bg2">
                  <a:lumMod val="10000"/>
                </a:schemeClr>
              </a:solidFill>
            </a:endParaRPr>
          </a:p>
          <a:p>
            <a:pPr algn="ctr"/>
            <a:endParaRPr lang="en-ZA" dirty="0"/>
          </a:p>
        </p:txBody>
      </p:sp>
    </p:spTree>
    <p:extLst>
      <p:ext uri="{BB962C8B-B14F-4D97-AF65-F5344CB8AC3E}">
        <p14:creationId xmlns:p14="http://schemas.microsoft.com/office/powerpoint/2010/main" val="407667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b="1" dirty="0"/>
              <a:t>Introduction</a:t>
            </a:r>
          </a:p>
        </p:txBody>
      </p:sp>
      <p:sp>
        <p:nvSpPr>
          <p:cNvPr id="3" name="Content Placeholder 2"/>
          <p:cNvSpPr>
            <a:spLocks noGrp="1"/>
          </p:cNvSpPr>
          <p:nvPr>
            <p:ph idx="1"/>
          </p:nvPr>
        </p:nvSpPr>
        <p:spPr>
          <a:xfrm>
            <a:off x="838200" y="1177636"/>
            <a:ext cx="10515600" cy="4668982"/>
          </a:xfrm>
        </p:spPr>
        <p:txBody>
          <a:bodyPr>
            <a:normAutofit fontScale="77500" lnSpcReduction="20000"/>
          </a:bodyPr>
          <a:lstStyle/>
          <a:p>
            <a:pPr marL="342900" indent="-342900">
              <a:buFont typeface="Arial" panose="020B0604020202020204" pitchFamily="34" charset="0"/>
              <a:buChar char="•"/>
            </a:pPr>
            <a:r>
              <a:rPr lang="en-ZA" dirty="0">
                <a:solidFill>
                  <a:schemeClr val="bg2">
                    <a:lumMod val="10000"/>
                  </a:schemeClr>
                </a:solidFill>
              </a:rPr>
              <a:t>The REIPPP programme has been marketed as a key pillar in </a:t>
            </a:r>
            <a:r>
              <a:rPr lang="en-ZA" b="1" dirty="0">
                <a:solidFill>
                  <a:schemeClr val="bg2">
                    <a:lumMod val="10000"/>
                  </a:schemeClr>
                </a:solidFill>
              </a:rPr>
              <a:t>South Africa’s Energy Just Transition to a low carbon economy,</a:t>
            </a:r>
            <a:r>
              <a:rPr lang="en-ZA" dirty="0">
                <a:solidFill>
                  <a:schemeClr val="bg2">
                    <a:lumMod val="10000"/>
                  </a:schemeClr>
                </a:solidFill>
              </a:rPr>
              <a:t> that allows private power producers to sell clean energy to the state utility Eskom</a:t>
            </a:r>
            <a:endParaRPr lang="en-ZA" b="1" dirty="0">
              <a:solidFill>
                <a:schemeClr val="bg2">
                  <a:lumMod val="10000"/>
                </a:schemeClr>
              </a:solidFill>
            </a:endParaRPr>
          </a:p>
          <a:p>
            <a:pPr marL="342900" indent="-342900">
              <a:buFont typeface="Arial" panose="020B0604020202020204" pitchFamily="34" charset="0"/>
              <a:buChar char="•"/>
            </a:pPr>
            <a:r>
              <a:rPr lang="en-GB" b="1" i="0" dirty="0">
                <a:solidFill>
                  <a:srgbClr val="212121"/>
                </a:solidFill>
                <a:effectLst/>
                <a:latin typeface="proximanova-regular"/>
              </a:rPr>
              <a:t>R250 billion </a:t>
            </a:r>
            <a:r>
              <a:rPr lang="en-GB" b="0" i="0" dirty="0">
                <a:solidFill>
                  <a:srgbClr val="212121"/>
                </a:solidFill>
                <a:effectLst/>
                <a:latin typeface="proximanova-regular"/>
              </a:rPr>
              <a:t>(about US$16 billion) invested to-date on REIPP programme, </a:t>
            </a:r>
            <a:r>
              <a:rPr lang="en-GB" dirty="0">
                <a:solidFill>
                  <a:srgbClr val="212121"/>
                </a:solidFill>
                <a:latin typeface="proximanova-regular"/>
              </a:rPr>
              <a:t>112</a:t>
            </a:r>
            <a:r>
              <a:rPr lang="en-GB" b="0" i="0" dirty="0">
                <a:solidFill>
                  <a:srgbClr val="212121"/>
                </a:solidFill>
                <a:effectLst/>
                <a:latin typeface="proximanova-regular"/>
              </a:rPr>
              <a:t> wind and solar projects across the country in Northern Cape, Western Cape and Eastern Cape, some parts of Free-State North-West Provinces contributing </a:t>
            </a:r>
            <a:r>
              <a:rPr lang="en-ZA" b="0" i="0" dirty="0">
                <a:solidFill>
                  <a:srgbClr val="212121"/>
                </a:solidFill>
                <a:effectLst/>
                <a:latin typeface="proximanova-regular"/>
              </a:rPr>
              <a:t>6,300 MW into the grid.</a:t>
            </a:r>
            <a:endParaRPr lang="en-GB" b="0" i="0" dirty="0">
              <a:solidFill>
                <a:srgbClr val="212121"/>
              </a:solidFill>
              <a:effectLst/>
              <a:latin typeface="proximanova-regular"/>
            </a:endParaRPr>
          </a:p>
          <a:p>
            <a:pPr marL="342900" indent="-342900">
              <a:buFont typeface="Arial" panose="020B0604020202020204" pitchFamily="34" charset="0"/>
              <a:buChar char="•"/>
            </a:pPr>
            <a:r>
              <a:rPr lang="en-GB" dirty="0">
                <a:solidFill>
                  <a:srgbClr val="212121"/>
                </a:solidFill>
                <a:latin typeface="proximanova-regular"/>
              </a:rPr>
              <a:t>Additional 12 Wind and 13 Solar project awarded in Bid Window 5 (2021) and 6 Solar projects in Bid Window 6 (2022)</a:t>
            </a:r>
            <a:endParaRPr lang="en-ZA" dirty="0">
              <a:solidFill>
                <a:schemeClr val="bg2">
                  <a:lumMod val="10000"/>
                </a:schemeClr>
              </a:solidFill>
            </a:endParaRPr>
          </a:p>
          <a:p>
            <a:pPr marL="342900" indent="-342900">
              <a:buFont typeface="Arial" panose="020B0604020202020204" pitchFamily="34" charset="0"/>
              <a:buChar char="•"/>
            </a:pPr>
            <a:r>
              <a:rPr lang="en-ZA" dirty="0">
                <a:solidFill>
                  <a:schemeClr val="bg2">
                    <a:lumMod val="10000"/>
                  </a:schemeClr>
                </a:solidFill>
              </a:rPr>
              <a:t>Bolstered as a </a:t>
            </a:r>
            <a:r>
              <a:rPr lang="en-ZA" b="1" dirty="0">
                <a:solidFill>
                  <a:schemeClr val="bg2">
                    <a:lumMod val="10000"/>
                  </a:schemeClr>
                </a:solidFill>
              </a:rPr>
              <a:t>‘green economy’ policy instrument </a:t>
            </a:r>
            <a:r>
              <a:rPr lang="en-ZA" dirty="0">
                <a:solidFill>
                  <a:schemeClr val="bg2">
                    <a:lumMod val="10000"/>
                  </a:schemeClr>
                </a:solidFill>
              </a:rPr>
              <a:t>which has been viewed as a way of </a:t>
            </a:r>
            <a:r>
              <a:rPr lang="en-ZA" b="1" dirty="0">
                <a:solidFill>
                  <a:schemeClr val="bg2">
                    <a:lumMod val="10000"/>
                  </a:schemeClr>
                </a:solidFill>
              </a:rPr>
              <a:t>‘re-modelling’ or ‘re-engineering’ the economy </a:t>
            </a:r>
            <a:r>
              <a:rPr lang="en-ZA" dirty="0">
                <a:solidFill>
                  <a:schemeClr val="bg2">
                    <a:lumMod val="10000"/>
                  </a:schemeClr>
                </a:solidFill>
              </a:rPr>
              <a:t>through its potential of stimulating South Africa’s energy economy diversification, including the local economies of host municipalities.</a:t>
            </a:r>
          </a:p>
          <a:p>
            <a:pPr marL="342900" indent="-342900">
              <a:buFont typeface="Arial" panose="020B0604020202020204" pitchFamily="34" charset="0"/>
              <a:buChar char="•"/>
            </a:pPr>
            <a:r>
              <a:rPr lang="en-ZA" dirty="0">
                <a:solidFill>
                  <a:schemeClr val="bg2">
                    <a:lumMod val="10000"/>
                  </a:schemeClr>
                </a:solidFill>
              </a:rPr>
              <a:t>On the other hand, the policy and planning dynamics between local municipalities and REIPPPP, and the community expectations of IPPs, have to date received little public scrutiny. </a:t>
            </a:r>
          </a:p>
          <a:p>
            <a:pPr marL="342900" indent="-342900">
              <a:buFont typeface="Arial" panose="020B0604020202020204" pitchFamily="34" charset="0"/>
              <a:buChar char="•"/>
            </a:pPr>
            <a:r>
              <a:rPr lang="en-ZA" dirty="0">
                <a:solidFill>
                  <a:schemeClr val="bg2">
                    <a:lumMod val="10000"/>
                  </a:schemeClr>
                </a:solidFill>
              </a:rPr>
              <a:t>Since the inception of the REIPPP programme in 2010/11, very little is known about how REIPPP projects of this nature </a:t>
            </a:r>
            <a:r>
              <a:rPr lang="en-ZA" b="1" dirty="0">
                <a:solidFill>
                  <a:schemeClr val="bg2">
                    <a:lumMod val="10000"/>
                  </a:schemeClr>
                </a:solidFill>
              </a:rPr>
              <a:t>impacted on the infrastructure planning and socio-economic development of rural host municipalities</a:t>
            </a:r>
            <a:r>
              <a:rPr lang="en-ZA" dirty="0">
                <a:solidFill>
                  <a:schemeClr val="bg2">
                    <a:lumMod val="10000"/>
                  </a:schemeClr>
                </a:solidFill>
              </a:rPr>
              <a:t>, </a:t>
            </a:r>
            <a:r>
              <a:rPr lang="en-ZA" b="1" dirty="0">
                <a:solidFill>
                  <a:schemeClr val="bg2">
                    <a:lumMod val="10000"/>
                  </a:schemeClr>
                </a:solidFill>
              </a:rPr>
              <a:t>particularly underfunded and less developed municipalities which have limited resources and institutional capacity to leverage new forms of economic development.</a:t>
            </a:r>
            <a:r>
              <a:rPr lang="en-ZA" dirty="0">
                <a:solidFill>
                  <a:schemeClr val="bg2">
                    <a:lumMod val="10000"/>
                  </a:schemeClr>
                </a:solidFill>
              </a:rPr>
              <a:t> (</a:t>
            </a:r>
            <a:r>
              <a:rPr lang="en-ZA" dirty="0" err="1">
                <a:solidFill>
                  <a:schemeClr val="bg2">
                    <a:lumMod val="10000"/>
                  </a:schemeClr>
                </a:solidFill>
              </a:rPr>
              <a:t>i.e</a:t>
            </a:r>
            <a:r>
              <a:rPr lang="en-ZA" dirty="0">
                <a:solidFill>
                  <a:schemeClr val="bg2">
                    <a:lumMod val="10000"/>
                  </a:schemeClr>
                </a:solidFill>
              </a:rPr>
              <a:t> costs and financing of municipal bulk infrastructure vs renewable energy infrastructure)</a:t>
            </a:r>
          </a:p>
          <a:p>
            <a:pPr marL="342900" indent="-342900">
              <a:buFont typeface="Arial" panose="020B0604020202020204" pitchFamily="34" charset="0"/>
              <a:buChar char="•"/>
            </a:pPr>
            <a:endParaRPr lang="en-ZA" b="1" dirty="0">
              <a:solidFill>
                <a:schemeClr val="bg2">
                  <a:lumMod val="10000"/>
                </a:schemeClr>
              </a:solidFill>
            </a:endParaRPr>
          </a:p>
          <a:p>
            <a:pPr marL="342900" indent="-342900">
              <a:buFont typeface="Arial" panose="020B0604020202020204" pitchFamily="34" charset="0"/>
              <a:buChar char="•"/>
            </a:pPr>
            <a:endParaRPr lang="en-ZA" dirty="0"/>
          </a:p>
        </p:txBody>
      </p:sp>
    </p:spTree>
    <p:extLst>
      <p:ext uri="{BB962C8B-B14F-4D97-AF65-F5344CB8AC3E}">
        <p14:creationId xmlns:p14="http://schemas.microsoft.com/office/powerpoint/2010/main" val="371064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0207-971B-B5D5-79E6-EEA275B39C7B}"/>
              </a:ext>
            </a:extLst>
          </p:cNvPr>
          <p:cNvSpPr>
            <a:spLocks noGrp="1"/>
          </p:cNvSpPr>
          <p:nvPr>
            <p:ph type="title"/>
          </p:nvPr>
        </p:nvSpPr>
        <p:spPr/>
        <p:txBody>
          <a:bodyPr>
            <a:normAutofit fontScale="90000"/>
          </a:bodyPr>
          <a:lstStyle/>
          <a:p>
            <a:r>
              <a:rPr lang="en-ZA" sz="4000" b="1" dirty="0"/>
              <a:t>Northern Cape Province as the ‘Green’ Economy Hub</a:t>
            </a:r>
            <a:endParaRPr lang="en-ZA" dirty="0"/>
          </a:p>
        </p:txBody>
      </p:sp>
      <p:pic>
        <p:nvPicPr>
          <p:cNvPr id="5" name="Content Placeholder 4">
            <a:extLst>
              <a:ext uri="{FF2B5EF4-FFF2-40B4-BE49-F238E27FC236}">
                <a16:creationId xmlns:a16="http://schemas.microsoft.com/office/drawing/2014/main" id="{0DFDAAF1-B46B-D253-9085-C6975170004C}"/>
              </a:ext>
            </a:extLst>
          </p:cNvPr>
          <p:cNvPicPr>
            <a:picLocks noGrp="1" noChangeAspect="1"/>
          </p:cNvPicPr>
          <p:nvPr>
            <p:ph idx="1"/>
          </p:nvPr>
        </p:nvPicPr>
        <p:blipFill>
          <a:blip r:embed="rId2"/>
          <a:stretch>
            <a:fillRect/>
          </a:stretch>
        </p:blipFill>
        <p:spPr>
          <a:xfrm>
            <a:off x="1858781" y="1169232"/>
            <a:ext cx="8079698" cy="4706911"/>
          </a:xfrm>
        </p:spPr>
      </p:pic>
    </p:spTree>
    <p:extLst>
      <p:ext uri="{BB962C8B-B14F-4D97-AF65-F5344CB8AC3E}">
        <p14:creationId xmlns:p14="http://schemas.microsoft.com/office/powerpoint/2010/main" val="946883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a:t>Northern Cape Province as the ‘Green’ Economy Hub</a:t>
            </a:r>
          </a:p>
        </p:txBody>
      </p:sp>
      <p:sp>
        <p:nvSpPr>
          <p:cNvPr id="3" name="Content Placeholder 2"/>
          <p:cNvSpPr>
            <a:spLocks noGrp="1"/>
          </p:cNvSpPr>
          <p:nvPr>
            <p:ph idx="1"/>
          </p:nvPr>
        </p:nvSpPr>
        <p:spPr>
          <a:xfrm>
            <a:off x="838200" y="1191491"/>
            <a:ext cx="10515600" cy="4668982"/>
          </a:xfrm>
        </p:spPr>
        <p:txBody>
          <a:bodyPr>
            <a:normAutofit fontScale="85000" lnSpcReduction="20000"/>
          </a:bodyPr>
          <a:lstStyle/>
          <a:p>
            <a:pPr marL="342900" indent="-342900">
              <a:buFont typeface="Arial" panose="020B0604020202020204" pitchFamily="34" charset="0"/>
              <a:buChar char="•"/>
            </a:pPr>
            <a:r>
              <a:rPr lang="en-ZA" b="1" dirty="0">
                <a:solidFill>
                  <a:schemeClr val="bg2">
                    <a:lumMod val="10000"/>
                  </a:schemeClr>
                </a:solidFill>
              </a:rPr>
              <a:t>By 2020, the Northern Cape Province</a:t>
            </a:r>
            <a:r>
              <a:rPr lang="en-ZA" dirty="0">
                <a:solidFill>
                  <a:schemeClr val="bg2">
                    <a:lumMod val="10000"/>
                  </a:schemeClr>
                </a:solidFill>
              </a:rPr>
              <a:t> hosts </a:t>
            </a:r>
            <a:r>
              <a:rPr lang="en-ZA" b="1" dirty="0">
                <a:solidFill>
                  <a:schemeClr val="bg2">
                    <a:lumMod val="10000"/>
                  </a:schemeClr>
                </a:solidFill>
              </a:rPr>
              <a:t>59/112 REIPPP projects (89% of solar and wind)</a:t>
            </a:r>
            <a:r>
              <a:rPr lang="en-ZA" dirty="0">
                <a:solidFill>
                  <a:schemeClr val="bg2">
                    <a:lumMod val="10000"/>
                  </a:schemeClr>
                </a:solidFill>
              </a:rPr>
              <a:t>, now planning for a</a:t>
            </a:r>
            <a:r>
              <a:rPr lang="en-ZA" b="1" dirty="0">
                <a:solidFill>
                  <a:schemeClr val="bg2">
                    <a:lumMod val="10000"/>
                  </a:schemeClr>
                </a:solidFill>
              </a:rPr>
              <a:t> Green Hydrogen Economy </a:t>
            </a:r>
            <a:r>
              <a:rPr lang="en-ZA" dirty="0">
                <a:solidFill>
                  <a:schemeClr val="bg2">
                    <a:lumMod val="10000"/>
                  </a:schemeClr>
                </a:solidFill>
              </a:rPr>
              <a:t>through Renewable Energy Development Zones</a:t>
            </a:r>
            <a:r>
              <a:rPr lang="en-ZA" b="1" dirty="0">
                <a:solidFill>
                  <a:schemeClr val="bg2">
                    <a:lumMod val="10000"/>
                  </a:schemeClr>
                </a:solidFill>
              </a:rPr>
              <a:t>. </a:t>
            </a:r>
            <a:r>
              <a:rPr lang="en-ZA" dirty="0">
                <a:solidFill>
                  <a:schemeClr val="bg2">
                    <a:lumMod val="10000"/>
                  </a:schemeClr>
                </a:solidFill>
              </a:rPr>
              <a:t>Germany being the lead investor in Green Hydrogen Import</a:t>
            </a:r>
            <a:r>
              <a:rPr lang="en-ZA" b="1" dirty="0">
                <a:solidFill>
                  <a:schemeClr val="bg2">
                    <a:lumMod val="10000"/>
                  </a:schemeClr>
                </a:solidFill>
              </a:rPr>
              <a:t>.</a:t>
            </a:r>
          </a:p>
          <a:p>
            <a:pPr marL="342900" indent="-342900">
              <a:buFont typeface="Arial" panose="020B0604020202020204" pitchFamily="34" charset="0"/>
              <a:buChar char="•"/>
            </a:pPr>
            <a:r>
              <a:rPr lang="en-ZA" dirty="0">
                <a:solidFill>
                  <a:schemeClr val="bg2">
                    <a:lumMod val="10000"/>
                  </a:schemeClr>
                </a:solidFill>
              </a:rPr>
              <a:t>Yet we tend to engage in discourses of energy infrastructure, energy poverty and energy distribution from the centre, through the urban city governments</a:t>
            </a:r>
            <a:r>
              <a:rPr lang="en-ZA" b="1" dirty="0">
                <a:solidFill>
                  <a:schemeClr val="bg2">
                    <a:lumMod val="10000"/>
                  </a:schemeClr>
                </a:solidFill>
              </a:rPr>
              <a:t>, neglecting to examine the energy economic linkages between the periphery and the centre that at times reproduce socio-economic inequalities</a:t>
            </a:r>
            <a:r>
              <a:rPr lang="en-ZA" dirty="0">
                <a:solidFill>
                  <a:schemeClr val="bg2">
                    <a:lumMod val="10000"/>
                  </a:schemeClr>
                </a:solidFill>
              </a:rPr>
              <a:t>. </a:t>
            </a:r>
          </a:p>
          <a:p>
            <a:pPr marL="342900" indent="-342900">
              <a:buFont typeface="Arial" panose="020B0604020202020204" pitchFamily="34" charset="0"/>
              <a:buChar char="•"/>
            </a:pPr>
            <a:r>
              <a:rPr lang="en-ZA" b="1" dirty="0">
                <a:solidFill>
                  <a:schemeClr val="bg2">
                    <a:lumMod val="10000"/>
                  </a:schemeClr>
                </a:solidFill>
              </a:rPr>
              <a:t>Northern Cape, as a province in the margins of the state</a:t>
            </a:r>
            <a:r>
              <a:rPr lang="en-ZA" dirty="0">
                <a:solidFill>
                  <a:schemeClr val="bg2">
                    <a:lumMod val="10000"/>
                  </a:schemeClr>
                </a:solidFill>
              </a:rPr>
              <a:t> is characterized by scattered settlements, low population densities, sinuous topographies and low economic activities and exploitable mineral and natural resources. </a:t>
            </a:r>
          </a:p>
          <a:p>
            <a:pPr marL="342900" indent="-342900">
              <a:buFont typeface="Arial" panose="020B0604020202020204" pitchFamily="34" charset="0"/>
              <a:buChar char="•"/>
            </a:pPr>
            <a:r>
              <a:rPr lang="en-ZA" b="1" dirty="0">
                <a:solidFill>
                  <a:schemeClr val="bg2">
                    <a:lumMod val="10000"/>
                  </a:schemeClr>
                </a:solidFill>
              </a:rPr>
              <a:t>In Africa, margins reflect poverty, deprivation, under-resourced, under-development and sometimes failed service delivery yet they contribute to the country’s GDP through their extractive industries (mineral resources and energy)</a:t>
            </a:r>
            <a:endParaRPr lang="en-ZA" dirty="0">
              <a:solidFill>
                <a:schemeClr val="bg2">
                  <a:lumMod val="10000"/>
                </a:schemeClr>
              </a:solidFill>
            </a:endParaRPr>
          </a:p>
          <a:p>
            <a:pPr marL="342900" indent="-342900">
              <a:buFont typeface="Arial" panose="020B0604020202020204" pitchFamily="34" charset="0"/>
              <a:buChar char="•"/>
            </a:pPr>
            <a:r>
              <a:rPr lang="en-ZA" dirty="0">
                <a:solidFill>
                  <a:schemeClr val="bg2">
                    <a:lumMod val="10000"/>
                  </a:schemeClr>
                </a:solidFill>
              </a:rPr>
              <a:t>This research report applies the terms ‘margins’ and ‘periphery’ interchangeably to describe municipalities in the Northern Cape’s geographical, socio-economic, governance positionality within the policy processes that contribute to the structural fixing of local municipalities and their local communities within the periphery of the South African state. </a:t>
            </a:r>
          </a:p>
          <a:p>
            <a:pPr marL="342900" indent="-342900">
              <a:buFont typeface="Arial" panose="020B0604020202020204" pitchFamily="34" charset="0"/>
              <a:buChar char="•"/>
            </a:pPr>
            <a:endParaRPr lang="en-ZA" dirty="0">
              <a:solidFill>
                <a:schemeClr val="bg2">
                  <a:lumMod val="10000"/>
                </a:schemeClr>
              </a:solidFill>
            </a:endParaRPr>
          </a:p>
        </p:txBody>
      </p:sp>
    </p:spTree>
    <p:extLst>
      <p:ext uri="{BB962C8B-B14F-4D97-AF65-F5344CB8AC3E}">
        <p14:creationId xmlns:p14="http://schemas.microsoft.com/office/powerpoint/2010/main" val="391461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a:t>Objectives of the Research</a:t>
            </a:r>
          </a:p>
        </p:txBody>
      </p:sp>
      <p:sp>
        <p:nvSpPr>
          <p:cNvPr id="3" name="Content Placeholder 2"/>
          <p:cNvSpPr>
            <a:spLocks noGrp="1"/>
          </p:cNvSpPr>
          <p:nvPr>
            <p:ph idx="1"/>
          </p:nvPr>
        </p:nvSpPr>
        <p:spPr>
          <a:xfrm>
            <a:off x="838200" y="1260763"/>
            <a:ext cx="10515600" cy="4291457"/>
          </a:xfrm>
        </p:spPr>
        <p:txBody>
          <a:bodyPr>
            <a:normAutofit/>
          </a:bodyPr>
          <a:lstStyle/>
          <a:p>
            <a:r>
              <a:rPr lang="en-ZA" dirty="0">
                <a:solidFill>
                  <a:schemeClr val="bg2">
                    <a:lumMod val="10000"/>
                  </a:schemeClr>
                </a:solidFill>
              </a:rPr>
              <a:t>This research examined: </a:t>
            </a:r>
          </a:p>
          <a:p>
            <a:pPr marL="342900" indent="-342900">
              <a:buFont typeface="Arial" panose="020B0604020202020204" pitchFamily="34" charset="0"/>
              <a:buChar char="•"/>
            </a:pPr>
            <a:r>
              <a:rPr lang="en-ZA" dirty="0">
                <a:solidFill>
                  <a:schemeClr val="bg2">
                    <a:lumMod val="10000"/>
                  </a:schemeClr>
                </a:solidFill>
              </a:rPr>
              <a:t>the </a:t>
            </a:r>
            <a:r>
              <a:rPr lang="en-ZA" b="1" dirty="0">
                <a:solidFill>
                  <a:schemeClr val="bg2">
                    <a:lumMod val="10000"/>
                  </a:schemeClr>
                </a:solidFill>
              </a:rPr>
              <a:t>intergovernmental relations and planning processes </a:t>
            </a:r>
            <a:r>
              <a:rPr lang="en-ZA" dirty="0">
                <a:solidFill>
                  <a:schemeClr val="bg2">
                    <a:lumMod val="10000"/>
                  </a:schemeClr>
                </a:solidFill>
              </a:rPr>
              <a:t>that unfolded prior the construction project which ought to ensure the participation of local government; </a:t>
            </a:r>
          </a:p>
          <a:p>
            <a:pPr marL="342900" indent="-342900">
              <a:buFont typeface="Arial" panose="020B0604020202020204" pitchFamily="34" charset="0"/>
              <a:buChar char="•"/>
            </a:pPr>
            <a:r>
              <a:rPr lang="en-ZA" dirty="0">
                <a:solidFill>
                  <a:schemeClr val="bg2">
                    <a:lumMod val="10000"/>
                  </a:schemeClr>
                </a:solidFill>
              </a:rPr>
              <a:t>steps taken by </a:t>
            </a:r>
            <a:r>
              <a:rPr lang="en-ZA" b="1" dirty="0">
                <a:solidFill>
                  <a:schemeClr val="bg2">
                    <a:lumMod val="10000"/>
                  </a:schemeClr>
                </a:solidFill>
              </a:rPr>
              <a:t>local government in spatial planning for REIPPP projects </a:t>
            </a:r>
            <a:r>
              <a:rPr lang="en-ZA" dirty="0">
                <a:solidFill>
                  <a:schemeClr val="bg2">
                    <a:lumMod val="10000"/>
                  </a:schemeClr>
                </a:solidFill>
              </a:rPr>
              <a:t>leading to implementation; </a:t>
            </a:r>
          </a:p>
          <a:p>
            <a:pPr marL="342900" indent="-342900">
              <a:buFont typeface="Arial" panose="020B0604020202020204" pitchFamily="34" charset="0"/>
              <a:buChar char="•"/>
            </a:pPr>
            <a:r>
              <a:rPr lang="en-ZA" dirty="0">
                <a:solidFill>
                  <a:schemeClr val="bg2">
                    <a:lumMod val="10000"/>
                  </a:schemeClr>
                </a:solidFill>
              </a:rPr>
              <a:t>the implications of the </a:t>
            </a:r>
            <a:r>
              <a:rPr lang="en-ZA" b="1" dirty="0">
                <a:solidFill>
                  <a:schemeClr val="bg2">
                    <a:lumMod val="10000"/>
                  </a:schemeClr>
                </a:solidFill>
              </a:rPr>
              <a:t>IPP construction phase on municipal infrastructures, contributions towards municipal revenue </a:t>
            </a:r>
            <a:r>
              <a:rPr lang="en-ZA" dirty="0">
                <a:solidFill>
                  <a:schemeClr val="bg2">
                    <a:lumMod val="10000"/>
                  </a:schemeClr>
                </a:solidFill>
              </a:rPr>
              <a:t>and</a:t>
            </a:r>
            <a:r>
              <a:rPr lang="en-ZA" b="1" dirty="0">
                <a:solidFill>
                  <a:schemeClr val="bg2">
                    <a:lumMod val="10000"/>
                  </a:schemeClr>
                </a:solidFill>
              </a:rPr>
              <a:t> local economic development </a:t>
            </a:r>
          </a:p>
          <a:p>
            <a:pPr marL="342900" indent="-342900">
              <a:buFont typeface="Arial" panose="020B0604020202020204" pitchFamily="34" charset="0"/>
              <a:buChar char="•"/>
            </a:pPr>
            <a:r>
              <a:rPr lang="en-ZA" dirty="0">
                <a:solidFill>
                  <a:schemeClr val="bg2">
                    <a:lumMod val="10000"/>
                  </a:schemeClr>
                </a:solidFill>
              </a:rPr>
              <a:t>and lastly the way in which communities relate to the afterlife of REIPPP in terms of the </a:t>
            </a:r>
            <a:r>
              <a:rPr lang="en-ZA" b="1" dirty="0">
                <a:solidFill>
                  <a:schemeClr val="bg2">
                    <a:lumMod val="10000"/>
                  </a:schemeClr>
                </a:solidFill>
              </a:rPr>
              <a:t>real socio-economic development value and benefits derived by communities</a:t>
            </a:r>
            <a:r>
              <a:rPr lang="en-ZA" dirty="0">
                <a:solidFill>
                  <a:schemeClr val="bg2">
                    <a:lumMod val="10000"/>
                  </a:schemeClr>
                </a:solidFill>
              </a:rPr>
              <a:t>.</a:t>
            </a:r>
          </a:p>
        </p:txBody>
      </p:sp>
    </p:spTree>
    <p:extLst>
      <p:ext uri="{BB962C8B-B14F-4D97-AF65-F5344CB8AC3E}">
        <p14:creationId xmlns:p14="http://schemas.microsoft.com/office/powerpoint/2010/main" val="23117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6721-A2FC-029B-7AD8-E4ACD072B3FD}"/>
              </a:ext>
            </a:extLst>
          </p:cNvPr>
          <p:cNvSpPr>
            <a:spLocks noGrp="1"/>
          </p:cNvSpPr>
          <p:nvPr>
            <p:ph type="title"/>
          </p:nvPr>
        </p:nvSpPr>
        <p:spPr/>
        <p:txBody>
          <a:bodyPr>
            <a:noAutofit/>
          </a:bodyPr>
          <a:lstStyle/>
          <a:p>
            <a:pPr algn="ctr"/>
            <a:r>
              <a:rPr lang="en-ZA" sz="2800" b="1" dirty="0"/>
              <a:t>Marginalisation of Rural Municipalities in Inter-governmental Relations</a:t>
            </a:r>
          </a:p>
        </p:txBody>
      </p:sp>
      <p:sp>
        <p:nvSpPr>
          <p:cNvPr id="3" name="Content Placeholder 2">
            <a:extLst>
              <a:ext uri="{FF2B5EF4-FFF2-40B4-BE49-F238E27FC236}">
                <a16:creationId xmlns:a16="http://schemas.microsoft.com/office/drawing/2014/main" id="{7D429FFE-27E9-49A6-369D-41359E53B79D}"/>
              </a:ext>
            </a:extLst>
          </p:cNvPr>
          <p:cNvSpPr>
            <a:spLocks noGrp="1"/>
          </p:cNvSpPr>
          <p:nvPr>
            <p:ph idx="1"/>
          </p:nvPr>
        </p:nvSpPr>
        <p:spPr>
          <a:xfrm>
            <a:off x="838200" y="1139252"/>
            <a:ext cx="10515600" cy="4811843"/>
          </a:xfrm>
        </p:spPr>
        <p:txBody>
          <a:bodyPr>
            <a:normAutofit lnSpcReduction="10000"/>
          </a:bodyPr>
          <a:lstStyle/>
          <a:p>
            <a:pPr marL="342900" indent="-342900">
              <a:buFont typeface="Arial" panose="020B0604020202020204" pitchFamily="34" charset="0"/>
              <a:buChar char="•"/>
            </a:pPr>
            <a:r>
              <a:rPr lang="en-ZA" sz="1900" dirty="0">
                <a:solidFill>
                  <a:srgbClr val="000000"/>
                </a:solidFill>
                <a:effectLst/>
                <a:ea typeface="Calibri" panose="020F0502020204030204" pitchFamily="34" charset="0"/>
                <a:cs typeface="Times New Roman" panose="02020603050405020304" pitchFamily="18" charset="0"/>
              </a:rPr>
              <a:t>Renewable energy projects are ‘sold’ to local host communities on the grounds that they will revive a local economy, boost job creation, and raise local revenue for local host municipalities. </a:t>
            </a:r>
          </a:p>
          <a:p>
            <a:pPr marL="342900" indent="-342900">
              <a:buFont typeface="Arial" panose="020B0604020202020204" pitchFamily="34" charset="0"/>
              <a:buChar char="•"/>
            </a:pPr>
            <a:r>
              <a:rPr lang="en-ZA" sz="1900" dirty="0">
                <a:solidFill>
                  <a:srgbClr val="000000"/>
                </a:solidFill>
                <a:effectLst/>
                <a:ea typeface="Calibri" panose="020F0502020204030204" pitchFamily="34" charset="0"/>
                <a:cs typeface="Times New Roman" panose="02020603050405020304" pitchFamily="18" charset="0"/>
              </a:rPr>
              <a:t>This is often unquestionably accepted by local host municipalities, particularly rural municipalities who have struggled to build their own economies and revenue base, with high unemployment and poverty. </a:t>
            </a:r>
          </a:p>
          <a:p>
            <a:pPr marL="342900" indent="-342900">
              <a:buFont typeface="Arial" panose="020B0604020202020204" pitchFamily="34" charset="0"/>
              <a:buChar char="•"/>
            </a:pPr>
            <a:r>
              <a:rPr lang="en-ZA" sz="1900" dirty="0">
                <a:solidFill>
                  <a:srgbClr val="000000"/>
                </a:solidFill>
                <a:effectLst/>
                <a:ea typeface="Calibri" panose="020F0502020204030204" pitchFamily="34" charset="0"/>
                <a:cs typeface="Times New Roman" panose="02020603050405020304" pitchFamily="18" charset="0"/>
              </a:rPr>
              <a:t>Although these projects have been positioned as </a:t>
            </a:r>
            <a:r>
              <a:rPr lang="en-ZA" sz="1900" dirty="0">
                <a:solidFill>
                  <a:srgbClr val="000000"/>
                </a:solidFill>
                <a:ea typeface="Calibri" panose="020F0502020204030204" pitchFamily="34" charset="0"/>
                <a:cs typeface="Times New Roman" panose="02020603050405020304" pitchFamily="18" charset="0"/>
              </a:rPr>
              <a:t>panaceas for</a:t>
            </a:r>
            <a:r>
              <a:rPr lang="en-ZA" sz="1900" dirty="0">
                <a:solidFill>
                  <a:srgbClr val="000000"/>
                </a:solidFill>
                <a:effectLst/>
                <a:ea typeface="Calibri" panose="020F0502020204030204" pitchFamily="34" charset="0"/>
                <a:cs typeface="Times New Roman" panose="02020603050405020304" pitchFamily="18" charset="0"/>
              </a:rPr>
              <a:t> local economic development, rural local municipalities have very influence in the way in which they are planned and implemented. </a:t>
            </a:r>
          </a:p>
          <a:p>
            <a:pPr marL="342900" indent="-342900">
              <a:buFont typeface="Arial" panose="020B0604020202020204" pitchFamily="34" charset="0"/>
              <a:buChar char="•"/>
            </a:pPr>
            <a:r>
              <a:rPr lang="en-ZA" sz="1900" dirty="0">
                <a:solidFill>
                  <a:srgbClr val="000000"/>
                </a:solidFill>
                <a:effectLst/>
                <a:ea typeface="Calibri" panose="020F0502020204030204" pitchFamily="34" charset="0"/>
                <a:cs typeface="Times New Roman" panose="02020603050405020304" pitchFamily="18" charset="0"/>
              </a:rPr>
              <a:t>These projects are often highly centralised in their planning processes, national and provincial government often taking the lead starting from the inception of IRP agenda setting, formulation, adoption to the planning and procurement (Bid Windows and Site Identification), consolidation of capital investments and implementation stages (Construction)</a:t>
            </a:r>
            <a:r>
              <a:rPr lang="en-ZA" sz="1900" dirty="0">
                <a:effectLst/>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ZA" sz="1900" dirty="0">
                <a:solidFill>
                  <a:srgbClr val="000000"/>
                </a:solidFill>
                <a:effectLst/>
                <a:ea typeface="Calibri" panose="020F0502020204030204" pitchFamily="34" charset="0"/>
              </a:rPr>
              <a:t>South African Local Government Association (SALGA) and Department of Cooperative Governance and Traditional Affairs (COGTA) – bodies that represent and support local government in national planning processes in the Presidential Infrastructure Coordinating Committee (PICC) - have not been able to play this role effectively in representing the developmental priorities and fiscal concerns that ought to place rural local government interests at the centre of project development in the REIPP programme.</a:t>
            </a:r>
            <a:endParaRPr lang="en-ZA" sz="1900" dirty="0">
              <a:solidFill>
                <a:srgbClr val="000000"/>
              </a:solidFill>
              <a:effectLst/>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43661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 y="4573747"/>
            <a:ext cx="11992124" cy="1400400"/>
          </a:xfrm>
        </p:spPr>
        <p:txBody>
          <a:bodyPr vert="horz" wrap="square" lIns="91440" tIns="45720" rIns="91440" bIns="45720" rtlCol="0" anchor="b">
            <a:normAutofit/>
          </a:bodyPr>
          <a:lstStyle/>
          <a:p>
            <a:pPr algn="ctr"/>
            <a:r>
              <a:rPr lang="en-US" sz="5600" kern="1200" dirty="0" err="1">
                <a:solidFill>
                  <a:schemeClr val="bg1"/>
                </a:solidFill>
                <a:latin typeface="+mj-lt"/>
                <a:ea typeface="+mj-ea"/>
                <a:cs typeface="+mj-cs"/>
              </a:rPr>
              <a:t>Emthanjeni</a:t>
            </a:r>
            <a:r>
              <a:rPr lang="en-US" sz="5600" kern="1200" dirty="0">
                <a:solidFill>
                  <a:schemeClr val="bg1"/>
                </a:solidFill>
                <a:latin typeface="+mj-lt"/>
                <a:ea typeface="+mj-ea"/>
                <a:cs typeface="+mj-cs"/>
              </a:rPr>
              <a:t> Local Municipality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01" r="1" b="1"/>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3" name="Content Placeholder 3">
            <a:extLst>
              <a:ext uri="{FF2B5EF4-FFF2-40B4-BE49-F238E27FC236}">
                <a16:creationId xmlns:a16="http://schemas.microsoft.com/office/drawing/2014/main" id="{8E7F3868-5A9C-44DE-4841-6F9FE2843899}"/>
              </a:ext>
            </a:extLst>
          </p:cNvPr>
          <p:cNvPicPr>
            <a:picLocks noChangeAspect="1"/>
          </p:cNvPicPr>
          <p:nvPr/>
        </p:nvPicPr>
        <p:blipFill rotWithShape="1">
          <a:blip r:embed="rId3">
            <a:extLst>
              <a:ext uri="{28A0092B-C50C-407E-A947-70E740481C1C}">
                <a14:useLocalDpi xmlns:a14="http://schemas.microsoft.com/office/drawing/2010/main" val="0"/>
              </a:ext>
            </a:extLst>
          </a:blip>
          <a:srcRect l="1067" r="3" b="3"/>
          <a:stretch/>
        </p:blipFill>
        <p:spPr>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11" name="Group 10">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2" name="Freeform: Shape 11">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22708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410"/>
            <a:ext cx="10515600" cy="664784"/>
          </a:xfrm>
        </p:spPr>
        <p:txBody>
          <a:bodyPr>
            <a:noAutofit/>
          </a:bodyPr>
          <a:lstStyle/>
          <a:p>
            <a:pPr algn="ctr"/>
            <a:r>
              <a:rPr lang="en-ZA" sz="2400" b="1" dirty="0"/>
              <a:t>Impact of IPP Programme in Rural Municipalities in the Northern Cape: Experiences of </a:t>
            </a:r>
            <a:r>
              <a:rPr lang="en-ZA" sz="2400" b="1" dirty="0" err="1"/>
              <a:t>Emthanjeni</a:t>
            </a:r>
            <a:r>
              <a:rPr lang="en-ZA" sz="2400" b="1" dirty="0"/>
              <a:t> Municipality</a:t>
            </a:r>
          </a:p>
        </p:txBody>
      </p:sp>
      <p:sp>
        <p:nvSpPr>
          <p:cNvPr id="3" name="Content Placeholder 2"/>
          <p:cNvSpPr>
            <a:spLocks noGrp="1"/>
          </p:cNvSpPr>
          <p:nvPr>
            <p:ph idx="1"/>
          </p:nvPr>
        </p:nvSpPr>
        <p:spPr>
          <a:xfrm>
            <a:off x="359764" y="1169119"/>
            <a:ext cx="11182662" cy="4722015"/>
          </a:xfrm>
        </p:spPr>
        <p:txBody>
          <a:bodyPr>
            <a:normAutofit fontScale="77500" lnSpcReduction="20000"/>
          </a:bodyPr>
          <a:lstStyle/>
          <a:p>
            <a:pPr marL="285750" indent="-285750">
              <a:buFont typeface="Arial" panose="020B0604020202020204" pitchFamily="34" charset="0"/>
              <a:buChar char="•"/>
            </a:pPr>
            <a:r>
              <a:rPr lang="en-ZA" sz="2300" b="1" dirty="0">
                <a:solidFill>
                  <a:schemeClr val="bg2">
                    <a:lumMod val="10000"/>
                  </a:schemeClr>
                </a:solidFill>
              </a:rPr>
              <a:t>Migration</a:t>
            </a:r>
            <a:r>
              <a:rPr lang="en-ZA" sz="2300" dirty="0">
                <a:solidFill>
                  <a:schemeClr val="bg2">
                    <a:lumMod val="10000"/>
                  </a:schemeClr>
                </a:solidFill>
              </a:rPr>
              <a:t> and </a:t>
            </a:r>
            <a:r>
              <a:rPr lang="en-ZA" sz="2300" b="1" dirty="0">
                <a:solidFill>
                  <a:schemeClr val="bg2">
                    <a:lumMod val="10000"/>
                  </a:schemeClr>
                </a:solidFill>
              </a:rPr>
              <a:t>Population Boom</a:t>
            </a:r>
          </a:p>
          <a:p>
            <a:pPr marL="285750" indent="-285750">
              <a:buFont typeface="Arial" panose="020B0604020202020204" pitchFamily="34" charset="0"/>
              <a:buChar char="•"/>
            </a:pPr>
            <a:r>
              <a:rPr lang="en-ZA" sz="2100" b="1" dirty="0">
                <a:solidFill>
                  <a:schemeClr val="bg2">
                    <a:lumMod val="10000"/>
                  </a:schemeClr>
                </a:solidFill>
              </a:rPr>
              <a:t>Pressure on bulk infrastructure </a:t>
            </a:r>
            <a:r>
              <a:rPr lang="en-ZA" sz="2100" dirty="0">
                <a:solidFill>
                  <a:schemeClr val="bg2">
                    <a:lumMod val="10000"/>
                  </a:schemeClr>
                </a:solidFill>
              </a:rPr>
              <a:t>(water, sewerage, roads), </a:t>
            </a:r>
            <a:r>
              <a:rPr lang="en-ZA" sz="2100" b="1" dirty="0">
                <a:solidFill>
                  <a:schemeClr val="bg2">
                    <a:lumMod val="10000"/>
                  </a:schemeClr>
                </a:solidFill>
              </a:rPr>
              <a:t>dilapidation of road networks </a:t>
            </a:r>
            <a:r>
              <a:rPr lang="en-ZA" sz="2100" dirty="0">
                <a:solidFill>
                  <a:schemeClr val="bg2">
                    <a:lumMod val="10000"/>
                  </a:schemeClr>
                </a:solidFill>
              </a:rPr>
              <a:t>and </a:t>
            </a:r>
            <a:r>
              <a:rPr lang="en-ZA" sz="2100" b="1" dirty="0">
                <a:solidFill>
                  <a:schemeClr val="bg2">
                    <a:lumMod val="10000"/>
                  </a:schemeClr>
                </a:solidFill>
              </a:rPr>
              <a:t>eruption of informal settlements</a:t>
            </a:r>
          </a:p>
          <a:p>
            <a:pPr marL="285750" indent="-285750">
              <a:buFont typeface="Arial" panose="020B0604020202020204" pitchFamily="34" charset="0"/>
              <a:buChar char="•"/>
            </a:pPr>
            <a:r>
              <a:rPr lang="en-ZA" sz="2100" dirty="0">
                <a:solidFill>
                  <a:srgbClr val="000000"/>
                </a:solidFill>
                <a:effectLst/>
                <a:ea typeface="Calibri" panose="020F0502020204030204" pitchFamily="34" charset="0"/>
              </a:rPr>
              <a:t>Unregistered ‘fly-by-night’ landlords and </a:t>
            </a:r>
            <a:r>
              <a:rPr lang="en-ZA" sz="2100" b="1" dirty="0">
                <a:solidFill>
                  <a:srgbClr val="000000"/>
                </a:solidFill>
                <a:effectLst/>
                <a:ea typeface="Calibri" panose="020F0502020204030204" pitchFamily="34" charset="0"/>
              </a:rPr>
              <a:t>speculatively property markets</a:t>
            </a:r>
            <a:r>
              <a:rPr lang="en-ZA" sz="2100" dirty="0">
                <a:solidFill>
                  <a:srgbClr val="000000"/>
                </a:solidFill>
                <a:effectLst/>
                <a:ea typeface="Calibri" panose="020F0502020204030204" pitchFamily="34" charset="0"/>
              </a:rPr>
              <a:t>, increase residential rental prices.</a:t>
            </a:r>
            <a:endParaRPr lang="en-ZA" sz="2100" dirty="0">
              <a:solidFill>
                <a:srgbClr val="000000"/>
              </a:solidFill>
            </a:endParaRPr>
          </a:p>
          <a:p>
            <a:pPr marL="285750" indent="-285750">
              <a:buFont typeface="Arial" panose="020B0604020202020204" pitchFamily="34" charset="0"/>
              <a:buChar char="•"/>
            </a:pPr>
            <a:r>
              <a:rPr lang="en-ZA" sz="2100" b="1" dirty="0">
                <a:solidFill>
                  <a:schemeClr val="bg2">
                    <a:lumMod val="10000"/>
                  </a:schemeClr>
                </a:solidFill>
              </a:rPr>
              <a:t>Spatial Planning and Land Use Management (SPLUMA): </a:t>
            </a:r>
            <a:r>
              <a:rPr lang="en-ZA" sz="2100" dirty="0">
                <a:solidFill>
                  <a:schemeClr val="bg2">
                    <a:lumMod val="10000"/>
                  </a:schemeClr>
                </a:solidFill>
              </a:rPr>
              <a:t>Lack of Spatial Planning Capacity (Town Planning) and Infrastructure Development (Infrastructure Capital Budgets) and not integrated into the Municipal IDP</a:t>
            </a:r>
          </a:p>
          <a:p>
            <a:pPr marL="971550" lvl="1" indent="-285750">
              <a:buFont typeface="Arial" panose="020B0604020202020204" pitchFamily="34" charset="0"/>
              <a:buChar char="•"/>
            </a:pPr>
            <a:r>
              <a:rPr lang="en-ZA" sz="2100" dirty="0">
                <a:solidFill>
                  <a:schemeClr val="bg2">
                    <a:lumMod val="10000"/>
                  </a:schemeClr>
                </a:solidFill>
              </a:rPr>
              <a:t>Inability to </a:t>
            </a:r>
            <a:r>
              <a:rPr lang="en-ZA" sz="2100" b="1" dirty="0">
                <a:solidFill>
                  <a:schemeClr val="bg2">
                    <a:lumMod val="10000"/>
                  </a:schemeClr>
                </a:solidFill>
              </a:rPr>
              <a:t>re-zone</a:t>
            </a:r>
            <a:r>
              <a:rPr lang="en-ZA" sz="2100" dirty="0">
                <a:solidFill>
                  <a:schemeClr val="bg2">
                    <a:lumMod val="10000"/>
                  </a:schemeClr>
                </a:solidFill>
              </a:rPr>
              <a:t> (from farms to commercial/industrial SE Zones) </a:t>
            </a:r>
          </a:p>
          <a:p>
            <a:pPr marL="342900" indent="-342900">
              <a:buFont typeface="Arial" panose="020B0604020202020204" pitchFamily="34" charset="0"/>
              <a:buChar char="•"/>
            </a:pPr>
            <a:r>
              <a:rPr lang="en-ZA" sz="2100" b="1" dirty="0">
                <a:solidFill>
                  <a:schemeClr val="bg2">
                    <a:lumMod val="10000"/>
                  </a:schemeClr>
                </a:solidFill>
              </a:rPr>
              <a:t>Grant dependency </a:t>
            </a:r>
            <a:r>
              <a:rPr lang="en-ZA" sz="2100" dirty="0">
                <a:solidFill>
                  <a:schemeClr val="bg2">
                    <a:lumMod val="10000"/>
                  </a:schemeClr>
                </a:solidFill>
              </a:rPr>
              <a:t>and</a:t>
            </a:r>
            <a:r>
              <a:rPr lang="en-ZA" sz="2100" b="1" dirty="0">
                <a:solidFill>
                  <a:schemeClr val="bg2">
                    <a:lumMod val="10000"/>
                  </a:schemeClr>
                </a:solidFill>
              </a:rPr>
              <a:t> substantial loss of (revenue)</a:t>
            </a:r>
            <a:r>
              <a:rPr lang="en-ZA" sz="2100" dirty="0">
                <a:solidFill>
                  <a:schemeClr val="bg2">
                    <a:lumMod val="10000"/>
                  </a:schemeClr>
                </a:solidFill>
              </a:rPr>
              <a:t> levies, higher tariffs, taxes and rates from IPPs. </a:t>
            </a:r>
          </a:p>
          <a:p>
            <a:pPr marL="971550" lvl="1" indent="-285750">
              <a:buFont typeface="Arial" panose="020B0604020202020204" pitchFamily="34" charset="0"/>
              <a:buChar char="•"/>
            </a:pPr>
            <a:r>
              <a:rPr lang="en-ZA" sz="2100" dirty="0">
                <a:solidFill>
                  <a:schemeClr val="bg2">
                    <a:lumMod val="10000"/>
                  </a:schemeClr>
                </a:solidFill>
              </a:rPr>
              <a:t>Municipal litigation against IPPs who </a:t>
            </a:r>
            <a:r>
              <a:rPr lang="en-ZA" sz="2100" b="1" dirty="0">
                <a:solidFill>
                  <a:schemeClr val="bg2">
                    <a:lumMod val="10000"/>
                  </a:schemeClr>
                </a:solidFill>
              </a:rPr>
              <a:t>refuse to </a:t>
            </a:r>
            <a:r>
              <a:rPr lang="en-ZA" sz="2100" b="1">
                <a:solidFill>
                  <a:schemeClr val="bg2">
                    <a:lumMod val="10000"/>
                  </a:schemeClr>
                </a:solidFill>
              </a:rPr>
              <a:t>pay local rates </a:t>
            </a:r>
            <a:r>
              <a:rPr lang="en-ZA" sz="2100" dirty="0">
                <a:solidFill>
                  <a:schemeClr val="bg2">
                    <a:lumMod val="10000"/>
                  </a:schemeClr>
                </a:solidFill>
              </a:rPr>
              <a:t>yet lease land from white farm owners at R1million per/month</a:t>
            </a:r>
          </a:p>
          <a:p>
            <a:pPr marL="285750" indent="-285750">
              <a:buFont typeface="Arial" panose="020B0604020202020204" pitchFamily="34" charset="0"/>
              <a:buChar char="•"/>
            </a:pPr>
            <a:r>
              <a:rPr lang="en-ZA" sz="2100" b="1" dirty="0">
                <a:solidFill>
                  <a:schemeClr val="bg2">
                    <a:lumMod val="10000"/>
                  </a:schemeClr>
                </a:solidFill>
              </a:rPr>
              <a:t>Unskilled local labour</a:t>
            </a:r>
            <a:r>
              <a:rPr lang="en-ZA" sz="2100" dirty="0">
                <a:solidFill>
                  <a:schemeClr val="bg2">
                    <a:lumMod val="10000"/>
                  </a:schemeClr>
                </a:solidFill>
              </a:rPr>
              <a:t>: </a:t>
            </a:r>
            <a:r>
              <a:rPr lang="en-ZA" sz="2100" b="1" dirty="0">
                <a:solidFill>
                  <a:schemeClr val="bg2">
                    <a:lumMod val="10000"/>
                  </a:schemeClr>
                </a:solidFill>
              </a:rPr>
              <a:t>conflict between migrant workers and local labour</a:t>
            </a:r>
            <a:r>
              <a:rPr lang="en-ZA" sz="2100" dirty="0">
                <a:solidFill>
                  <a:schemeClr val="bg2">
                    <a:lumMod val="10000"/>
                  </a:schemeClr>
                </a:solidFill>
              </a:rPr>
              <a:t> and cases of sexual exploitation of local young women</a:t>
            </a:r>
          </a:p>
          <a:p>
            <a:pPr marL="285750" indent="-285750">
              <a:buFont typeface="Arial" panose="020B0604020202020204" pitchFamily="34" charset="0"/>
              <a:buChar char="•"/>
            </a:pPr>
            <a:r>
              <a:rPr lang="en-ZA" sz="2100" dirty="0">
                <a:solidFill>
                  <a:schemeClr val="bg2">
                    <a:lumMod val="10000"/>
                  </a:schemeClr>
                </a:solidFill>
              </a:rPr>
              <a:t>Dependency on </a:t>
            </a:r>
            <a:r>
              <a:rPr lang="en-ZA" sz="2100" b="1" dirty="0">
                <a:solidFill>
                  <a:schemeClr val="bg2">
                    <a:lumMod val="10000"/>
                  </a:schemeClr>
                </a:solidFill>
              </a:rPr>
              <a:t>international highly skilled specialists</a:t>
            </a:r>
            <a:r>
              <a:rPr lang="en-ZA" sz="2100" dirty="0">
                <a:solidFill>
                  <a:schemeClr val="bg2">
                    <a:lumMod val="10000"/>
                  </a:schemeClr>
                </a:solidFill>
              </a:rPr>
              <a:t>, contractors and consultants and project managers </a:t>
            </a:r>
          </a:p>
          <a:p>
            <a:pPr marL="285750" indent="-285750">
              <a:buFont typeface="Arial" panose="020B0604020202020204" pitchFamily="34" charset="0"/>
              <a:buChar char="•"/>
            </a:pPr>
            <a:r>
              <a:rPr lang="en-ZA" sz="2100" b="1" dirty="0">
                <a:solidFill>
                  <a:schemeClr val="bg2">
                    <a:lumMod val="10000"/>
                  </a:schemeClr>
                </a:solidFill>
              </a:rPr>
              <a:t>Capital outflows</a:t>
            </a:r>
            <a:r>
              <a:rPr lang="en-ZA" sz="2100" dirty="0">
                <a:solidFill>
                  <a:schemeClr val="bg2">
                    <a:lumMod val="10000"/>
                  </a:schemeClr>
                </a:solidFill>
              </a:rPr>
              <a:t>: SMME supplier development programme not benefitting local communities</a:t>
            </a:r>
          </a:p>
          <a:p>
            <a:pPr marL="285750" indent="-285750">
              <a:buFont typeface="Arial" panose="020B0604020202020204" pitchFamily="34" charset="0"/>
              <a:buChar char="•"/>
            </a:pPr>
            <a:r>
              <a:rPr lang="en-ZA" sz="2100" b="1" dirty="0">
                <a:solidFill>
                  <a:schemeClr val="bg2">
                    <a:lumMod val="10000"/>
                  </a:schemeClr>
                </a:solidFill>
              </a:rPr>
              <a:t>Social and Economic Development Plans (SED</a:t>
            </a:r>
            <a:r>
              <a:rPr lang="en-ZA" sz="2100" dirty="0">
                <a:solidFill>
                  <a:schemeClr val="bg2">
                    <a:lumMod val="10000"/>
                  </a:schemeClr>
                </a:solidFill>
              </a:rPr>
              <a:t>) and </a:t>
            </a:r>
            <a:r>
              <a:rPr lang="en-ZA" sz="2100" b="1" dirty="0">
                <a:solidFill>
                  <a:schemeClr val="bg2">
                    <a:lumMod val="10000"/>
                  </a:schemeClr>
                </a:solidFill>
              </a:rPr>
              <a:t>Community Trusts </a:t>
            </a:r>
            <a:r>
              <a:rPr lang="en-ZA" sz="2100" dirty="0">
                <a:solidFill>
                  <a:schemeClr val="bg2">
                    <a:lumMod val="10000"/>
                  </a:schemeClr>
                </a:solidFill>
              </a:rPr>
              <a:t>not reaping substantial benefits</a:t>
            </a:r>
          </a:p>
          <a:p>
            <a:pPr marL="285750" indent="-285750">
              <a:buFont typeface="Arial" panose="020B0604020202020204" pitchFamily="34" charset="0"/>
              <a:buChar char="•"/>
            </a:pPr>
            <a:r>
              <a:rPr lang="en-ZA" sz="2100" b="1" dirty="0">
                <a:solidFill>
                  <a:schemeClr val="bg2">
                    <a:lumMod val="10000"/>
                  </a:schemeClr>
                </a:solidFill>
              </a:rPr>
              <a:t>Employment decline after construction</a:t>
            </a:r>
            <a:r>
              <a:rPr lang="en-ZA" sz="2100" dirty="0">
                <a:solidFill>
                  <a:schemeClr val="bg2">
                    <a:lumMod val="10000"/>
                  </a:schemeClr>
                </a:solidFill>
              </a:rPr>
              <a:t>, automated industry leading to unemployment and inability to collect revenue from households (</a:t>
            </a:r>
            <a:r>
              <a:rPr lang="en-ZA" sz="2100" b="1" dirty="0">
                <a:solidFill>
                  <a:schemeClr val="bg2">
                    <a:lumMod val="10000"/>
                  </a:schemeClr>
                </a:solidFill>
              </a:rPr>
              <a:t>electricity revenue losses), unaffordable electricity </a:t>
            </a:r>
            <a:r>
              <a:rPr lang="en-ZA" sz="2100" dirty="0">
                <a:solidFill>
                  <a:schemeClr val="bg2">
                    <a:lumMod val="10000"/>
                  </a:schemeClr>
                </a:solidFill>
              </a:rPr>
              <a:t>and </a:t>
            </a:r>
            <a:r>
              <a:rPr lang="en-ZA" sz="2100" b="1" dirty="0">
                <a:solidFill>
                  <a:schemeClr val="bg2">
                    <a:lumMod val="10000"/>
                  </a:schemeClr>
                </a:solidFill>
              </a:rPr>
              <a:t>questioning the presence of IPPs</a:t>
            </a:r>
            <a:r>
              <a:rPr lang="en-ZA" sz="2100" dirty="0">
                <a:solidFill>
                  <a:schemeClr val="bg2">
                    <a:lumMod val="10000"/>
                  </a:schemeClr>
                </a:solidFill>
              </a:rPr>
              <a:t>. By 2017/18, the municipality recorded a </a:t>
            </a:r>
            <a:r>
              <a:rPr lang="en-ZA" sz="2100" b="1" dirty="0">
                <a:solidFill>
                  <a:schemeClr val="bg2">
                    <a:lumMod val="10000"/>
                  </a:schemeClr>
                </a:solidFill>
              </a:rPr>
              <a:t>budget deficit </a:t>
            </a:r>
            <a:r>
              <a:rPr lang="en-ZA" sz="2100" dirty="0">
                <a:solidFill>
                  <a:schemeClr val="bg2">
                    <a:lumMod val="10000"/>
                  </a:schemeClr>
                </a:solidFill>
              </a:rPr>
              <a:t>and </a:t>
            </a:r>
            <a:r>
              <a:rPr lang="en-ZA" sz="2100" b="1" dirty="0">
                <a:solidFill>
                  <a:schemeClr val="bg2">
                    <a:lumMod val="10000"/>
                  </a:schemeClr>
                </a:solidFill>
              </a:rPr>
              <a:t>loss of R88 million</a:t>
            </a:r>
            <a:r>
              <a:rPr lang="en-ZA" sz="2100" dirty="0">
                <a:solidFill>
                  <a:schemeClr val="bg2">
                    <a:lumMod val="10000"/>
                  </a:schemeClr>
                </a:solidFill>
              </a:rPr>
              <a:t>, which can be attributed to a </a:t>
            </a:r>
            <a:r>
              <a:rPr lang="en-ZA" sz="2100" b="1" dirty="0">
                <a:solidFill>
                  <a:schemeClr val="bg2">
                    <a:lumMod val="10000"/>
                  </a:schemeClr>
                </a:solidFill>
              </a:rPr>
              <a:t>16% increase in expenditure, while revenue grew by only 1% </a:t>
            </a:r>
          </a:p>
          <a:p>
            <a:pPr marL="285750" indent="-285750">
              <a:buFont typeface="Arial" panose="020B0604020202020204" pitchFamily="34" charset="0"/>
              <a:buChar char="•"/>
            </a:pPr>
            <a:r>
              <a:rPr lang="en-ZA" sz="2100" b="1" dirty="0">
                <a:solidFill>
                  <a:schemeClr val="bg2">
                    <a:lumMod val="10000"/>
                  </a:schemeClr>
                </a:solidFill>
              </a:rPr>
              <a:t>eMthanjeni Municipality’s debt owed to Eskom currently sits at R56 million</a:t>
            </a:r>
            <a:endParaRPr lang="en-ZA" sz="2100" dirty="0">
              <a:solidFill>
                <a:schemeClr val="bg2">
                  <a:lumMod val="10000"/>
                </a:schemeClr>
              </a:solidFill>
            </a:endParaRPr>
          </a:p>
          <a:p>
            <a:pPr marL="285750" indent="-285750">
              <a:buFont typeface="Arial" panose="020B0604020202020204" pitchFamily="34" charset="0"/>
              <a:buChar char="•"/>
            </a:pPr>
            <a:endParaRPr lang="en-ZA" sz="1800" dirty="0">
              <a:solidFill>
                <a:schemeClr val="bg2">
                  <a:lumMod val="10000"/>
                </a:schemeClr>
              </a:solidFill>
            </a:endParaRPr>
          </a:p>
          <a:p>
            <a:pPr marL="285750" indent="-285750">
              <a:buFont typeface="Arial" panose="020B0604020202020204" pitchFamily="34" charset="0"/>
              <a:buChar char="•"/>
            </a:pPr>
            <a:endParaRPr lang="en-ZA" sz="1800" dirty="0">
              <a:solidFill>
                <a:schemeClr val="bg2">
                  <a:lumMod val="10000"/>
                </a:schemeClr>
              </a:solidFill>
            </a:endParaRPr>
          </a:p>
        </p:txBody>
      </p:sp>
    </p:spTree>
    <p:extLst>
      <p:ext uri="{BB962C8B-B14F-4D97-AF65-F5344CB8AC3E}">
        <p14:creationId xmlns:p14="http://schemas.microsoft.com/office/powerpoint/2010/main" val="1752779093"/>
      </p:ext>
    </p:extLst>
  </p:cSld>
  <p:clrMapOvr>
    <a:masterClrMapping/>
  </p:clrMapOvr>
</p:sld>
</file>

<file path=ppt/theme/theme1.xml><?xml version="1.0" encoding="utf-8"?>
<a:theme xmlns:a="http://schemas.openxmlformats.org/drawingml/2006/main" name="Office Theme">
  <a:themeElements>
    <a:clrScheme name="Custom 16">
      <a:dk1>
        <a:srgbClr val="09505A"/>
      </a:dk1>
      <a:lt1>
        <a:sysClr val="window" lastClr="FFFFFF"/>
      </a:lt1>
      <a:dk2>
        <a:srgbClr val="09505A"/>
      </a:dk2>
      <a:lt2>
        <a:srgbClr val="E7E6E6"/>
      </a:lt2>
      <a:accent1>
        <a:srgbClr val="09505A"/>
      </a:accent1>
      <a:accent2>
        <a:srgbClr val="F07140"/>
      </a:accent2>
      <a:accent3>
        <a:srgbClr val="348B98"/>
      </a:accent3>
      <a:accent4>
        <a:srgbClr val="FFC000"/>
      </a:accent4>
      <a:accent5>
        <a:srgbClr val="5B9BD5"/>
      </a:accent5>
      <a:accent6>
        <a:srgbClr val="70AD47"/>
      </a:accent6>
      <a:hlink>
        <a:srgbClr val="F07040"/>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13884</TotalTime>
  <Words>1526</Words>
  <Application>Microsoft Macintosh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Candara</vt:lpstr>
      <vt:lpstr>proximanova-regular</vt:lpstr>
      <vt:lpstr>Office Theme</vt:lpstr>
      <vt:lpstr>PowerPoint Presentation</vt:lpstr>
      <vt:lpstr>Whose Power is Anyway? Access to Energy is Power</vt:lpstr>
      <vt:lpstr>Introduction</vt:lpstr>
      <vt:lpstr>Northern Cape Province as the ‘Green’ Economy Hub</vt:lpstr>
      <vt:lpstr>Northern Cape Province as the ‘Green’ Economy Hub</vt:lpstr>
      <vt:lpstr>Objectives of the Research</vt:lpstr>
      <vt:lpstr>Marginalisation of Rural Municipalities in Inter-governmental Relations</vt:lpstr>
      <vt:lpstr>Emthanjeni Local Municipality </vt:lpstr>
      <vt:lpstr>Impact of IPP Programme in Rural Municipalities in the Northern Cape: Experiences of Emthanjeni Municipality</vt:lpstr>
      <vt:lpstr>Nonzwakazi Township, eMthanjeni Municipality</vt:lpstr>
      <vt:lpstr>PowerPoint Presentation</vt:lpstr>
      <vt:lpstr>Conclusion about the state and IPPs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Vishanthi Vishanthi</dc:creator>
  <cp:lastModifiedBy>Vishanthi Arumugam</cp:lastModifiedBy>
  <cp:revision>110</cp:revision>
  <cp:lastPrinted>2019-09-06T06:02:36Z</cp:lastPrinted>
  <dcterms:created xsi:type="dcterms:W3CDTF">2018-01-24T11:05:37Z</dcterms:created>
  <dcterms:modified xsi:type="dcterms:W3CDTF">2023-06-06T07:29:31Z</dcterms:modified>
</cp:coreProperties>
</file>